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41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7.xml" ContentType="application/vnd.openxmlformats-officedocument.presentationml.slide+xml"/>
  <Override PartName="/ppt/slides/slide19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style2.xml" ContentType="application/vnd.ms-office.chartstyl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colors2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7"/>
  </p:notesMasterIdLst>
  <p:sldIdLst>
    <p:sldId id="277" r:id="rId6"/>
    <p:sldId id="278" r:id="rId7"/>
    <p:sldId id="290" r:id="rId8"/>
    <p:sldId id="281" r:id="rId9"/>
    <p:sldId id="293" r:id="rId10"/>
    <p:sldId id="291" r:id="rId11"/>
    <p:sldId id="298" r:id="rId12"/>
    <p:sldId id="282" r:id="rId13"/>
    <p:sldId id="283" r:id="rId14"/>
    <p:sldId id="289" r:id="rId15"/>
    <p:sldId id="284" r:id="rId16"/>
    <p:sldId id="258" r:id="rId17"/>
    <p:sldId id="271" r:id="rId18"/>
    <p:sldId id="272" r:id="rId19"/>
    <p:sldId id="280" r:id="rId20"/>
    <p:sldId id="273" r:id="rId21"/>
    <p:sldId id="299" r:id="rId22"/>
    <p:sldId id="296" r:id="rId23"/>
    <p:sldId id="274" r:id="rId24"/>
    <p:sldId id="265" r:id="rId25"/>
    <p:sldId id="266" r:id="rId26"/>
    <p:sldId id="268" r:id="rId27"/>
    <p:sldId id="311" r:id="rId28"/>
    <p:sldId id="312" r:id="rId29"/>
    <p:sldId id="269" r:id="rId30"/>
    <p:sldId id="294" r:id="rId31"/>
    <p:sldId id="279" r:id="rId32"/>
    <p:sldId id="295" r:id="rId33"/>
    <p:sldId id="305" r:id="rId34"/>
    <p:sldId id="301" r:id="rId35"/>
    <p:sldId id="302" r:id="rId36"/>
    <p:sldId id="288" r:id="rId37"/>
    <p:sldId id="286" r:id="rId38"/>
    <p:sldId id="304" r:id="rId39"/>
    <p:sldId id="306" r:id="rId40"/>
    <p:sldId id="307" r:id="rId41"/>
    <p:sldId id="308" r:id="rId42"/>
    <p:sldId id="309" r:id="rId43"/>
    <p:sldId id="313" r:id="rId44"/>
    <p:sldId id="314" r:id="rId45"/>
    <p:sldId id="310" r:id="rId46"/>
  </p:sldIdLst>
  <p:sldSz cx="9144000" cy="5143500" type="screen16x9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4" autoAdjust="0"/>
    <p:restoredTop sz="92849" autoAdjust="0"/>
  </p:normalViewPr>
  <p:slideViewPr>
    <p:cSldViewPr snapToGrid="0" showGuides="1">
      <p:cViewPr varScale="1">
        <p:scale>
          <a:sx n="133" d="100"/>
          <a:sy n="133" d="100"/>
        </p:scale>
        <p:origin x="204" y="114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ustomXml" Target="../customXml/item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PPM Trycksår </a:t>
            </a:r>
            <a:br>
              <a:rPr lang="sv-SE"/>
            </a:br>
            <a:r>
              <a:rPr lang="sv-SE"/>
              <a:t>Region</a:t>
            </a:r>
            <a:r>
              <a:rPr lang="sv-SE" baseline="0"/>
              <a:t> Norrbotten och riket</a:t>
            </a:r>
            <a:endParaRPr lang="sv-S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Region Norrbotten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Blad1!$B$2:$L$2</c:f>
              <c:numCache>
                <c:formatCode>General</c:formatCode>
                <c:ptCount val="11"/>
                <c:pt idx="0">
                  <c:v>13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  <c:pt idx="5">
                  <c:v>15</c:v>
                </c:pt>
                <c:pt idx="6">
                  <c:v>18.8</c:v>
                </c:pt>
                <c:pt idx="7">
                  <c:v>19.899999999999999</c:v>
                </c:pt>
                <c:pt idx="8">
                  <c:v>16.2</c:v>
                </c:pt>
                <c:pt idx="9">
                  <c:v>21.5</c:v>
                </c:pt>
                <c:pt idx="10">
                  <c:v>19.2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Riket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Blad1!$B$3:$L$3</c:f>
              <c:numCache>
                <c:formatCode>General</c:formatCode>
                <c:ptCount val="11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12.3</c:v>
                </c:pt>
                <c:pt idx="8">
                  <c:v>11.3</c:v>
                </c:pt>
                <c:pt idx="9">
                  <c:v>13.8</c:v>
                </c:pt>
                <c:pt idx="10">
                  <c:v>14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9519856"/>
        <c:axId val="359517896"/>
      </c:lineChart>
      <c:catAx>
        <c:axId val="35951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9517896"/>
        <c:crosses val="autoZero"/>
        <c:auto val="1"/>
        <c:lblAlgn val="ctr"/>
        <c:lblOffset val="100"/>
        <c:noMultiLvlLbl val="0"/>
      </c:catAx>
      <c:valAx>
        <c:axId val="35951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951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Sjukhusförvärvade trycksår över tid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Region Norrbotten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Blad1!$B$2:$F$2</c:f>
              <c:numCache>
                <c:formatCode>General</c:formatCode>
                <c:ptCount val="5"/>
                <c:pt idx="0">
                  <c:v>15.7</c:v>
                </c:pt>
                <c:pt idx="1">
                  <c:v>14.1</c:v>
                </c:pt>
                <c:pt idx="2">
                  <c:v>11.4</c:v>
                </c:pt>
                <c:pt idx="3">
                  <c:v>15.7</c:v>
                </c:pt>
                <c:pt idx="4">
                  <c:v>18.5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Riket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Blad1!$B$3:$F$3</c:f>
              <c:numCache>
                <c:formatCode>General</c:formatCode>
                <c:ptCount val="5"/>
                <c:pt idx="0">
                  <c:v>10.6</c:v>
                </c:pt>
                <c:pt idx="1">
                  <c:v>9.3000000000000007</c:v>
                </c:pt>
                <c:pt idx="2">
                  <c:v>7.6</c:v>
                </c:pt>
                <c:pt idx="3">
                  <c:v>10.9</c:v>
                </c:pt>
                <c:pt idx="4">
                  <c:v>10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094344"/>
        <c:axId val="351763088"/>
      </c:lineChart>
      <c:catAx>
        <c:axId val="35209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1763088"/>
        <c:crosses val="autoZero"/>
        <c:auto val="1"/>
        <c:lblAlgn val="ctr"/>
        <c:lblOffset val="100"/>
        <c:noMultiLvlLbl val="0"/>
      </c:catAx>
      <c:valAx>
        <c:axId val="3517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209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9C039-A539-4165-9334-DF723F133BB8}" type="doc">
      <dgm:prSet loTypeId="urn:microsoft.com/office/officeart/2005/8/layout/process1" loCatId="process" qsTypeId="urn:microsoft.com/office/officeart/2005/8/quickstyle/simple1" qsCatId="simple" csTypeId="urn:microsoft.com/office/officeart/2005/8/colors/accent3_3" csCatId="accent3" phldr="1"/>
      <dgm:spPr/>
    </dgm:pt>
    <dgm:pt modelId="{17537684-17F1-4172-8DC2-C57E53A2F8F2}">
      <dgm:prSet phldrT="[Text]"/>
      <dgm:spPr/>
      <dgm:t>
        <a:bodyPr/>
        <a:lstStyle/>
        <a:p>
          <a:r>
            <a:rPr lang="sv-SE" dirty="0" smtClean="0"/>
            <a:t>2017</a:t>
          </a:r>
        </a:p>
        <a:p>
          <a:r>
            <a:rPr lang="sv-SE" dirty="0" smtClean="0"/>
            <a:t>Kunskapsstyrning</a:t>
          </a:r>
          <a:endParaRPr lang="sv-SE" dirty="0"/>
        </a:p>
      </dgm:t>
    </dgm:pt>
    <dgm:pt modelId="{659043BB-8F06-4940-8C03-F49D0A7A723D}" type="parTrans" cxnId="{70350416-D266-41B4-B66E-3DFE56544374}">
      <dgm:prSet/>
      <dgm:spPr/>
      <dgm:t>
        <a:bodyPr/>
        <a:lstStyle/>
        <a:p>
          <a:endParaRPr lang="sv-SE"/>
        </a:p>
      </dgm:t>
    </dgm:pt>
    <dgm:pt modelId="{6D9CF1E1-7604-41E1-B586-69144A3A5F76}" type="sibTrans" cxnId="{70350416-D266-41B4-B66E-3DFE56544374}">
      <dgm:prSet/>
      <dgm:spPr/>
      <dgm:t>
        <a:bodyPr/>
        <a:lstStyle/>
        <a:p>
          <a:endParaRPr lang="sv-SE"/>
        </a:p>
      </dgm:t>
    </dgm:pt>
    <dgm:pt modelId="{1E5CA816-145B-426D-854A-4E806F453CAD}">
      <dgm:prSet phldrT="[Text]"/>
      <dgm:spPr/>
      <dgm:t>
        <a:bodyPr/>
        <a:lstStyle/>
        <a:p>
          <a:r>
            <a:rPr lang="sv-SE" dirty="0" smtClean="0"/>
            <a:t>2020</a:t>
          </a:r>
        </a:p>
        <a:p>
          <a:r>
            <a:rPr lang="sv-SE" dirty="0" smtClean="0"/>
            <a:t>Nationell handlingsplan för patientsäkerhetsarbete</a:t>
          </a:r>
          <a:endParaRPr lang="sv-SE" dirty="0"/>
        </a:p>
      </dgm:t>
    </dgm:pt>
    <dgm:pt modelId="{D6ABBE4F-646C-4FC5-AFAC-E106D8DFE568}" type="parTrans" cxnId="{34486849-0038-4A47-9439-CF4976FC50DF}">
      <dgm:prSet/>
      <dgm:spPr/>
      <dgm:t>
        <a:bodyPr/>
        <a:lstStyle/>
        <a:p>
          <a:endParaRPr lang="sv-SE"/>
        </a:p>
      </dgm:t>
    </dgm:pt>
    <dgm:pt modelId="{0B7A5AC3-D34B-4681-ACA0-2570E6DF7570}" type="sibTrans" cxnId="{34486849-0038-4A47-9439-CF4976FC50DF}">
      <dgm:prSet/>
      <dgm:spPr/>
      <dgm:t>
        <a:bodyPr/>
        <a:lstStyle/>
        <a:p>
          <a:endParaRPr lang="sv-SE"/>
        </a:p>
      </dgm:t>
    </dgm:pt>
    <dgm:pt modelId="{C63DFC8F-2659-4F3A-98BF-DCA6DB8FF1F3}" type="pres">
      <dgm:prSet presAssocID="{1CB9C039-A539-4165-9334-DF723F133BB8}" presName="Name0" presStyleCnt="0">
        <dgm:presLayoutVars>
          <dgm:dir/>
          <dgm:resizeHandles val="exact"/>
        </dgm:presLayoutVars>
      </dgm:prSet>
      <dgm:spPr/>
    </dgm:pt>
    <dgm:pt modelId="{E1FB28F2-62A7-44F9-BF94-60463FEF27C3}" type="pres">
      <dgm:prSet presAssocID="{17537684-17F1-4172-8DC2-C57E53A2F8F2}" presName="node" presStyleLbl="node1" presStyleIdx="0" presStyleCnt="2" custScaleX="56485" custScaleY="3602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7A1A7C7-558D-40F5-948B-24E4D1E97524}" type="pres">
      <dgm:prSet presAssocID="{6D9CF1E1-7604-41E1-B586-69144A3A5F76}" presName="sibTrans" presStyleLbl="sibTrans2D1" presStyleIdx="0" presStyleCnt="1"/>
      <dgm:spPr/>
      <dgm:t>
        <a:bodyPr/>
        <a:lstStyle/>
        <a:p>
          <a:endParaRPr lang="sv-SE"/>
        </a:p>
      </dgm:t>
    </dgm:pt>
    <dgm:pt modelId="{A0DA2C0A-258E-456C-9A1B-6E92F0832023}" type="pres">
      <dgm:prSet presAssocID="{6D9CF1E1-7604-41E1-B586-69144A3A5F76}" presName="connectorText" presStyleLbl="sibTrans2D1" presStyleIdx="0" presStyleCnt="1"/>
      <dgm:spPr/>
      <dgm:t>
        <a:bodyPr/>
        <a:lstStyle/>
        <a:p>
          <a:endParaRPr lang="sv-SE"/>
        </a:p>
      </dgm:t>
    </dgm:pt>
    <dgm:pt modelId="{3E36CC81-6092-4BB7-8093-8A050B8F3D53}" type="pres">
      <dgm:prSet presAssocID="{1E5CA816-145B-426D-854A-4E806F453CAD}" presName="node" presStyleLbl="node1" presStyleIdx="1" presStyleCnt="2" custScaleX="63109" custScaleY="4140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C90443E-ADA2-49F3-ABC9-188F2EDF973C}" type="presOf" srcId="{1CB9C039-A539-4165-9334-DF723F133BB8}" destId="{C63DFC8F-2659-4F3A-98BF-DCA6DB8FF1F3}" srcOrd="0" destOrd="0" presId="urn:microsoft.com/office/officeart/2005/8/layout/process1"/>
    <dgm:cxn modelId="{040A3F44-717B-47AA-B32A-B2F7C691184C}" type="presOf" srcId="{6D9CF1E1-7604-41E1-B586-69144A3A5F76}" destId="{B7A1A7C7-558D-40F5-948B-24E4D1E97524}" srcOrd="0" destOrd="0" presId="urn:microsoft.com/office/officeart/2005/8/layout/process1"/>
    <dgm:cxn modelId="{1ECBEC9B-1E9E-47B6-88FE-B2E1EB729C89}" type="presOf" srcId="{6D9CF1E1-7604-41E1-B586-69144A3A5F76}" destId="{A0DA2C0A-258E-456C-9A1B-6E92F0832023}" srcOrd="1" destOrd="0" presId="urn:microsoft.com/office/officeart/2005/8/layout/process1"/>
    <dgm:cxn modelId="{D26E29F9-5B6C-4660-BD99-BD9012762861}" type="presOf" srcId="{17537684-17F1-4172-8DC2-C57E53A2F8F2}" destId="{E1FB28F2-62A7-44F9-BF94-60463FEF27C3}" srcOrd="0" destOrd="0" presId="urn:microsoft.com/office/officeart/2005/8/layout/process1"/>
    <dgm:cxn modelId="{70350416-D266-41B4-B66E-3DFE56544374}" srcId="{1CB9C039-A539-4165-9334-DF723F133BB8}" destId="{17537684-17F1-4172-8DC2-C57E53A2F8F2}" srcOrd="0" destOrd="0" parTransId="{659043BB-8F06-4940-8C03-F49D0A7A723D}" sibTransId="{6D9CF1E1-7604-41E1-B586-69144A3A5F76}"/>
    <dgm:cxn modelId="{E2CC8E62-91C7-42AC-9EEC-285956210E48}" type="presOf" srcId="{1E5CA816-145B-426D-854A-4E806F453CAD}" destId="{3E36CC81-6092-4BB7-8093-8A050B8F3D53}" srcOrd="0" destOrd="0" presId="urn:microsoft.com/office/officeart/2005/8/layout/process1"/>
    <dgm:cxn modelId="{34486849-0038-4A47-9439-CF4976FC50DF}" srcId="{1CB9C039-A539-4165-9334-DF723F133BB8}" destId="{1E5CA816-145B-426D-854A-4E806F453CAD}" srcOrd="1" destOrd="0" parTransId="{D6ABBE4F-646C-4FC5-AFAC-E106D8DFE568}" sibTransId="{0B7A5AC3-D34B-4681-ACA0-2570E6DF7570}"/>
    <dgm:cxn modelId="{FD18C716-7861-4B62-8D0D-F82D60534F78}" type="presParOf" srcId="{C63DFC8F-2659-4F3A-98BF-DCA6DB8FF1F3}" destId="{E1FB28F2-62A7-44F9-BF94-60463FEF27C3}" srcOrd="0" destOrd="0" presId="urn:microsoft.com/office/officeart/2005/8/layout/process1"/>
    <dgm:cxn modelId="{79319172-281E-4852-9359-30E592A427BB}" type="presParOf" srcId="{C63DFC8F-2659-4F3A-98BF-DCA6DB8FF1F3}" destId="{B7A1A7C7-558D-40F5-948B-24E4D1E97524}" srcOrd="1" destOrd="0" presId="urn:microsoft.com/office/officeart/2005/8/layout/process1"/>
    <dgm:cxn modelId="{4E35C832-C602-469B-B268-6BADBC75F2CC}" type="presParOf" srcId="{B7A1A7C7-558D-40F5-948B-24E4D1E97524}" destId="{A0DA2C0A-258E-456C-9A1B-6E92F0832023}" srcOrd="0" destOrd="0" presId="urn:microsoft.com/office/officeart/2005/8/layout/process1"/>
    <dgm:cxn modelId="{8C8082D5-2887-4926-A37E-31E709B9174E}" type="presParOf" srcId="{C63DFC8F-2659-4F3A-98BF-DCA6DB8FF1F3}" destId="{3E36CC81-6092-4BB7-8093-8A050B8F3D5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0A868B-4190-433C-95A5-6DBE70CBA954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sv-SE"/>
        </a:p>
      </dgm:t>
    </dgm:pt>
    <dgm:pt modelId="{234C6547-6CDD-49FE-B076-7397E31265C8}">
      <dgm:prSet phldrT="[Text]" custT="1"/>
      <dgm:spPr/>
      <dgm:t>
        <a:bodyPr/>
        <a:lstStyle/>
        <a:p>
          <a:r>
            <a:rPr lang="sv-SE" sz="1050" dirty="0" smtClean="0"/>
            <a:t>- Hälso- och sjukvårdslagen (2017:30), HSL</a:t>
          </a:r>
        </a:p>
        <a:p>
          <a:r>
            <a:rPr lang="sv-SE" sz="1050" dirty="0" smtClean="0"/>
            <a:t>- Patientsäkerhetslagen (2010:659), PSL</a:t>
          </a:r>
        </a:p>
        <a:p>
          <a:r>
            <a:rPr lang="sv-SE" sz="1050" dirty="0" smtClean="0"/>
            <a:t>- </a:t>
          </a:r>
          <a:r>
            <a:rPr lang="sv-SE" sz="1050" dirty="0" err="1" smtClean="0"/>
            <a:t>Patientlagen</a:t>
          </a:r>
          <a:r>
            <a:rPr lang="sv-SE" sz="1050" dirty="0" smtClean="0"/>
            <a:t> (2014:821)</a:t>
          </a:r>
        </a:p>
        <a:p>
          <a:r>
            <a:rPr lang="sv-SE" sz="1050" dirty="0" smtClean="0"/>
            <a:t>- Föreskriften om  ledningssystem för systematiskt kvalitetsarbete (SOSFS 2011:9)</a:t>
          </a:r>
        </a:p>
        <a:p>
          <a:r>
            <a:rPr lang="sv-SE" sz="1050" dirty="0" smtClean="0"/>
            <a:t>- Föreskriften om systematiskt patientsäkerhetsarbete Maria (HSLF-FS 2017:40)</a:t>
          </a:r>
        </a:p>
        <a:p>
          <a:r>
            <a:rPr lang="sv-SE" sz="1050" dirty="0" smtClean="0"/>
            <a:t>- Förskriften om anmälningsskyldighet/lex Maria (HSLF-FS 2017:41) </a:t>
          </a:r>
        </a:p>
        <a:p>
          <a:endParaRPr lang="sv-SE" sz="600" dirty="0"/>
        </a:p>
      </dgm:t>
    </dgm:pt>
    <dgm:pt modelId="{1A49392F-1DB5-420B-B7FB-2A2ECD763025}" type="parTrans" cxnId="{68F08F89-AB44-4C95-A88F-16C6E0502231}">
      <dgm:prSet/>
      <dgm:spPr/>
      <dgm:t>
        <a:bodyPr/>
        <a:lstStyle/>
        <a:p>
          <a:endParaRPr lang="sv-SE"/>
        </a:p>
      </dgm:t>
    </dgm:pt>
    <dgm:pt modelId="{77AF686A-A798-422B-A4E8-E5F3480BC4B3}" type="sibTrans" cxnId="{68F08F89-AB44-4C95-A88F-16C6E0502231}">
      <dgm:prSet/>
      <dgm:spPr/>
      <dgm:t>
        <a:bodyPr/>
        <a:lstStyle/>
        <a:p>
          <a:endParaRPr lang="sv-SE"/>
        </a:p>
      </dgm:t>
    </dgm:pt>
    <dgm:pt modelId="{F00E6EA4-6204-4A16-903D-7CFBE739D3B9}" type="pres">
      <dgm:prSet presAssocID="{AD0A868B-4190-433C-95A5-6DBE70CBA9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632FB6C-47DA-482D-ACCD-2A386C8046C8}" type="pres">
      <dgm:prSet presAssocID="{234C6547-6CDD-49FE-B076-7397E31265C8}" presName="comp" presStyleCnt="0"/>
      <dgm:spPr/>
    </dgm:pt>
    <dgm:pt modelId="{30D0C833-55C4-4B9C-94E2-7FE824AFF482}" type="pres">
      <dgm:prSet presAssocID="{234C6547-6CDD-49FE-B076-7397E31265C8}" presName="box" presStyleLbl="node1" presStyleIdx="0" presStyleCnt="1" custLinFactNeighborX="0" custLinFactNeighborY="-351"/>
      <dgm:spPr/>
      <dgm:t>
        <a:bodyPr/>
        <a:lstStyle/>
        <a:p>
          <a:endParaRPr lang="sv-SE"/>
        </a:p>
      </dgm:t>
    </dgm:pt>
    <dgm:pt modelId="{9AA5054A-EA2D-4F12-9E05-718EA76CA5C3}" type="pres">
      <dgm:prSet presAssocID="{234C6547-6CDD-49FE-B076-7397E31265C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sv-SE"/>
        </a:p>
      </dgm:t>
    </dgm:pt>
    <dgm:pt modelId="{67517D72-0362-4054-ABD6-1B1EF8BEE46D}" type="pres">
      <dgm:prSet presAssocID="{234C6547-6CDD-49FE-B076-7397E31265C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4F0FCCB9-ECEA-48DA-9F32-A6B6C33F8C8F}" type="presOf" srcId="{AD0A868B-4190-433C-95A5-6DBE70CBA954}" destId="{F00E6EA4-6204-4A16-903D-7CFBE739D3B9}" srcOrd="0" destOrd="0" presId="urn:microsoft.com/office/officeart/2005/8/layout/vList4"/>
    <dgm:cxn modelId="{68F08F89-AB44-4C95-A88F-16C6E0502231}" srcId="{AD0A868B-4190-433C-95A5-6DBE70CBA954}" destId="{234C6547-6CDD-49FE-B076-7397E31265C8}" srcOrd="0" destOrd="0" parTransId="{1A49392F-1DB5-420B-B7FB-2A2ECD763025}" sibTransId="{77AF686A-A798-422B-A4E8-E5F3480BC4B3}"/>
    <dgm:cxn modelId="{6D142BAF-EDFE-4080-9FD1-7822CCC8A279}" type="presOf" srcId="{234C6547-6CDD-49FE-B076-7397E31265C8}" destId="{30D0C833-55C4-4B9C-94E2-7FE824AFF482}" srcOrd="0" destOrd="0" presId="urn:microsoft.com/office/officeart/2005/8/layout/vList4"/>
    <dgm:cxn modelId="{899BFE22-0CBF-41CA-9466-8180F450291A}" type="presOf" srcId="{234C6547-6CDD-49FE-B076-7397E31265C8}" destId="{67517D72-0362-4054-ABD6-1B1EF8BEE46D}" srcOrd="1" destOrd="0" presId="urn:microsoft.com/office/officeart/2005/8/layout/vList4"/>
    <dgm:cxn modelId="{85B026F7-A7A6-49C1-9277-1982AD17F5CD}" type="presParOf" srcId="{F00E6EA4-6204-4A16-903D-7CFBE739D3B9}" destId="{9632FB6C-47DA-482D-ACCD-2A386C8046C8}" srcOrd="0" destOrd="0" presId="urn:microsoft.com/office/officeart/2005/8/layout/vList4"/>
    <dgm:cxn modelId="{8CA173CF-5BE7-4497-BF56-497D9D3F7F01}" type="presParOf" srcId="{9632FB6C-47DA-482D-ACCD-2A386C8046C8}" destId="{30D0C833-55C4-4B9C-94E2-7FE824AFF482}" srcOrd="0" destOrd="0" presId="urn:microsoft.com/office/officeart/2005/8/layout/vList4"/>
    <dgm:cxn modelId="{8B06C2D5-B0F8-4B87-ACEE-521E9772EA79}" type="presParOf" srcId="{9632FB6C-47DA-482D-ACCD-2A386C8046C8}" destId="{9AA5054A-EA2D-4F12-9E05-718EA76CA5C3}" srcOrd="1" destOrd="0" presId="urn:microsoft.com/office/officeart/2005/8/layout/vList4"/>
    <dgm:cxn modelId="{9963ECB2-CC63-4B8F-B62C-4500EEB8004E}" type="presParOf" srcId="{9632FB6C-47DA-482D-ACCD-2A386C8046C8}" destId="{67517D72-0362-4054-ABD6-1B1EF8BEE46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0A868B-4190-433C-95A5-6DBE70CBA954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sv-SE"/>
        </a:p>
      </dgm:t>
    </dgm:pt>
    <dgm:pt modelId="{02ED15A4-40CC-43B7-A802-0723E7C394AA}">
      <dgm:prSet phldrT="[Text]" custT="1"/>
      <dgm:spPr/>
      <dgm:t>
        <a:bodyPr/>
        <a:lstStyle/>
        <a:p>
          <a:r>
            <a:rPr lang="sv-SE" sz="1000" b="1" dirty="0" smtClean="0"/>
            <a:t>Verksamhetschef – operativt ansvar (HSL 2017:30, 4 kap.)</a:t>
          </a:r>
          <a:endParaRPr lang="sv-SE" sz="900" b="1" dirty="0"/>
        </a:p>
      </dgm:t>
    </dgm:pt>
    <dgm:pt modelId="{3E1A1C58-6729-4408-8552-75044ABAEFC1}" type="parTrans" cxnId="{02B6D799-3C9B-42D8-B88B-33CF123B5B49}">
      <dgm:prSet/>
      <dgm:spPr/>
      <dgm:t>
        <a:bodyPr/>
        <a:lstStyle/>
        <a:p>
          <a:endParaRPr lang="sv-SE"/>
        </a:p>
      </dgm:t>
    </dgm:pt>
    <dgm:pt modelId="{C53A6BF7-BA8F-4591-91F2-DAEE1DED8261}" type="sibTrans" cxnId="{02B6D799-3C9B-42D8-B88B-33CF123B5B49}">
      <dgm:prSet/>
      <dgm:spPr/>
      <dgm:t>
        <a:bodyPr/>
        <a:lstStyle/>
        <a:p>
          <a:endParaRPr lang="sv-SE"/>
        </a:p>
      </dgm:t>
    </dgm:pt>
    <dgm:pt modelId="{2F96BAE2-D2FE-4577-AE77-18DF425A1B2B}">
      <dgm:prSet phldrT="[Text]" custT="1"/>
      <dgm:spPr/>
      <dgm:t>
        <a:bodyPr/>
        <a:lstStyle/>
        <a:p>
          <a:r>
            <a:rPr lang="sv-SE" sz="900" dirty="0" smtClean="0"/>
            <a:t>ansvarar för det systematiska patientsäkerhetsarbetet i den egna verksamheten utifrån mål och styrdokument samt att verksamheten tillgodoser hög patientsäkerhet och god vård. </a:t>
          </a:r>
          <a:endParaRPr lang="sv-SE" sz="900" dirty="0"/>
        </a:p>
      </dgm:t>
    </dgm:pt>
    <dgm:pt modelId="{E78BC4BB-9487-48D4-BA37-1DF86C2317A4}" type="parTrans" cxnId="{F28F87C4-9D50-4B61-A614-87BFE35844A2}">
      <dgm:prSet/>
      <dgm:spPr/>
      <dgm:t>
        <a:bodyPr/>
        <a:lstStyle/>
        <a:p>
          <a:endParaRPr lang="sv-SE"/>
        </a:p>
      </dgm:t>
    </dgm:pt>
    <dgm:pt modelId="{63D0DE74-577F-4912-BC36-22D7DC5CA541}" type="sibTrans" cxnId="{F28F87C4-9D50-4B61-A614-87BFE35844A2}">
      <dgm:prSet/>
      <dgm:spPr/>
      <dgm:t>
        <a:bodyPr/>
        <a:lstStyle/>
        <a:p>
          <a:endParaRPr lang="sv-SE"/>
        </a:p>
      </dgm:t>
    </dgm:pt>
    <dgm:pt modelId="{84F2397A-96FB-4F99-813B-1F762FBCB4FC}">
      <dgm:prSet phldrT="[Text]" custT="1"/>
      <dgm:spPr/>
      <dgm:t>
        <a:bodyPr/>
        <a:lstStyle/>
        <a:p>
          <a:r>
            <a:rPr lang="sv-SE" sz="1000" b="1" dirty="0" smtClean="0"/>
            <a:t>Hälso-, sjuk- och tandvårdpersonal (PSL 6 kap.)</a:t>
          </a:r>
          <a:endParaRPr lang="sv-SE" sz="1000" b="1" dirty="0"/>
        </a:p>
      </dgm:t>
    </dgm:pt>
    <dgm:pt modelId="{1F52E494-764F-4EBA-98BD-7C0408963E35}" type="parTrans" cxnId="{34C5671C-92E5-4C28-ABF8-FAE5328AD286}">
      <dgm:prSet/>
      <dgm:spPr/>
      <dgm:t>
        <a:bodyPr/>
        <a:lstStyle/>
        <a:p>
          <a:endParaRPr lang="sv-SE"/>
        </a:p>
      </dgm:t>
    </dgm:pt>
    <dgm:pt modelId="{796608E9-433A-4B5E-8A19-AD8848715DAD}" type="sibTrans" cxnId="{34C5671C-92E5-4C28-ABF8-FAE5328AD286}">
      <dgm:prSet/>
      <dgm:spPr/>
      <dgm:t>
        <a:bodyPr/>
        <a:lstStyle/>
        <a:p>
          <a:endParaRPr lang="sv-SE"/>
        </a:p>
      </dgm:t>
    </dgm:pt>
    <dgm:pt modelId="{ADAAF5A9-3A8A-405D-BB9A-88B128FB8710}">
      <dgm:prSet phldrT="[Text]" custT="1"/>
      <dgm:spPr/>
      <dgm:t>
        <a:bodyPr/>
        <a:lstStyle/>
        <a:p>
          <a:r>
            <a:rPr lang="sv-SE" sz="900" dirty="0" smtClean="0"/>
            <a:t>ansvarar för att rapportera händelser, tillbud och risker samt delta aktivt i det systematiska patientsäkerhetsarbetet</a:t>
          </a:r>
          <a:endParaRPr lang="sv-SE" sz="900" dirty="0"/>
        </a:p>
      </dgm:t>
    </dgm:pt>
    <dgm:pt modelId="{06769512-208F-4741-ACB1-5383CD5225B9}" type="parTrans" cxnId="{240E8FE6-6604-46E6-8D37-5E6EB47567DD}">
      <dgm:prSet/>
      <dgm:spPr/>
      <dgm:t>
        <a:bodyPr/>
        <a:lstStyle/>
        <a:p>
          <a:endParaRPr lang="sv-SE"/>
        </a:p>
      </dgm:t>
    </dgm:pt>
    <dgm:pt modelId="{AACA59BB-15B7-4B2E-B9B6-1BC436B85908}" type="sibTrans" cxnId="{240E8FE6-6604-46E6-8D37-5E6EB47567DD}">
      <dgm:prSet/>
      <dgm:spPr/>
      <dgm:t>
        <a:bodyPr/>
        <a:lstStyle/>
        <a:p>
          <a:endParaRPr lang="sv-SE"/>
        </a:p>
      </dgm:t>
    </dgm:pt>
    <dgm:pt modelId="{B408D5C8-C14A-420B-958B-C670D0A2EF8A}">
      <dgm:prSet phldrT="[Text]" custT="1"/>
      <dgm:spPr/>
      <dgm:t>
        <a:bodyPr/>
        <a:lstStyle/>
        <a:p>
          <a:r>
            <a:rPr lang="sv-SE" sz="900" dirty="0" smtClean="0"/>
            <a:t>Personligt ansvarar för att arbeta i egenskap av vetenskap och beprövad evidens</a:t>
          </a:r>
          <a:endParaRPr lang="sv-SE" sz="900" dirty="0"/>
        </a:p>
      </dgm:t>
    </dgm:pt>
    <dgm:pt modelId="{EBBCF1CA-CA12-440B-87D6-DFD87C59539F}" type="parTrans" cxnId="{A7D63893-77E8-4AEA-8193-65CC183EE689}">
      <dgm:prSet/>
      <dgm:spPr/>
      <dgm:t>
        <a:bodyPr/>
        <a:lstStyle/>
        <a:p>
          <a:endParaRPr lang="sv-SE"/>
        </a:p>
      </dgm:t>
    </dgm:pt>
    <dgm:pt modelId="{229BCA37-CA60-49E3-8B34-83FF2ADCB439}" type="sibTrans" cxnId="{A7D63893-77E8-4AEA-8193-65CC183EE689}">
      <dgm:prSet/>
      <dgm:spPr/>
      <dgm:t>
        <a:bodyPr/>
        <a:lstStyle/>
        <a:p>
          <a:endParaRPr lang="sv-SE"/>
        </a:p>
      </dgm:t>
    </dgm:pt>
    <dgm:pt modelId="{F0336332-14B9-431C-A28F-08B76CE8BC90}">
      <dgm:prSet custT="1"/>
      <dgm:spPr/>
      <dgm:t>
        <a:bodyPr/>
        <a:lstStyle/>
        <a:p>
          <a:r>
            <a:rPr lang="sv-SE" sz="900" dirty="0" smtClean="0"/>
            <a:t>ska ta emot klagomål och synpunkter från patient och deras närstående</a:t>
          </a:r>
          <a:endParaRPr lang="sv-SE" sz="900" dirty="0"/>
        </a:p>
      </dgm:t>
    </dgm:pt>
    <dgm:pt modelId="{3C9CE1AD-7C16-492F-ABB0-76090F2BDC21}">
      <dgm:prSet custT="1"/>
      <dgm:spPr/>
      <dgm:t>
        <a:bodyPr/>
        <a:lstStyle/>
        <a:p>
          <a:r>
            <a:rPr lang="sv-SE" sz="900" dirty="0" smtClean="0"/>
            <a:t>ska ge patienterna och deras närstående möjlighet att delta i patientsäkerhetsarbetet.</a:t>
          </a:r>
        </a:p>
      </dgm:t>
    </dgm:pt>
    <dgm:pt modelId="{2C612E3C-D46D-473D-8A5D-BB9ECF9A640F}">
      <dgm:prSet custT="1"/>
      <dgm:spPr/>
      <dgm:t>
        <a:bodyPr/>
        <a:lstStyle/>
        <a:p>
          <a:r>
            <a:rPr lang="sv-SE" sz="900" dirty="0" smtClean="0"/>
            <a:t>säkerställ att risker identifieras och analyseras</a:t>
          </a:r>
        </a:p>
      </dgm:t>
    </dgm:pt>
    <dgm:pt modelId="{325379DE-0DFB-4F16-8659-56B5A3B85C8B}">
      <dgm:prSet custT="1"/>
      <dgm:spPr/>
      <dgm:t>
        <a:bodyPr/>
        <a:lstStyle/>
        <a:p>
          <a:r>
            <a:rPr lang="sv-SE" sz="900" dirty="0" smtClean="0"/>
            <a:t>vidta åtgärder för att förebygga vårdskador</a:t>
          </a:r>
        </a:p>
      </dgm:t>
    </dgm:pt>
    <dgm:pt modelId="{55D8C029-0649-4314-9C78-A7F5C857499E}">
      <dgm:prSet phldrT="[Text]" custT="1"/>
      <dgm:spPr/>
      <dgm:t>
        <a:bodyPr/>
        <a:lstStyle/>
        <a:p>
          <a:r>
            <a:rPr lang="sv-SE" sz="900" dirty="0" smtClean="0"/>
            <a:t>ska leda, planera och kontrollera verksamheterna</a:t>
          </a:r>
          <a:endParaRPr lang="sv-SE" sz="900" dirty="0"/>
        </a:p>
      </dgm:t>
    </dgm:pt>
    <dgm:pt modelId="{EBECCFFE-ECE6-476F-BD6F-5ADE863C8EB6}">
      <dgm:prSet phldrT="[Text]" custT="1"/>
      <dgm:spPr/>
      <dgm:t>
        <a:bodyPr/>
        <a:lstStyle/>
        <a:p>
          <a:r>
            <a:rPr lang="sv-SE" sz="900" dirty="0" smtClean="0"/>
            <a:t>har det yttersta ansvaret för regionens systematiska patientsäkerhetsarbete och ansvarar för att ett ledningssystem finns </a:t>
          </a:r>
          <a:endParaRPr lang="sv-SE" sz="900" dirty="0"/>
        </a:p>
      </dgm:t>
    </dgm:pt>
    <dgm:pt modelId="{02B15177-C1D0-41EC-8C48-954F02461638}">
      <dgm:prSet phldrT="[Text]" custT="1"/>
      <dgm:spPr/>
      <dgm:t>
        <a:bodyPr/>
        <a:lstStyle/>
        <a:p>
          <a:r>
            <a:rPr lang="sv-SE" sz="1000" b="1" dirty="0" smtClean="0"/>
            <a:t>Vårdgivaren –organisatoriskt ansvar (PSL 3 kap).</a:t>
          </a:r>
          <a:endParaRPr lang="sv-SE" sz="900" b="1" dirty="0"/>
        </a:p>
      </dgm:t>
    </dgm:pt>
    <dgm:pt modelId="{1220BD25-A114-4734-8B65-19BB7D76869C}" type="sibTrans" cxnId="{95D72E5E-F76F-4435-9FAE-E80BC4C29FEC}">
      <dgm:prSet/>
      <dgm:spPr/>
      <dgm:t>
        <a:bodyPr/>
        <a:lstStyle/>
        <a:p>
          <a:endParaRPr lang="sv-SE"/>
        </a:p>
      </dgm:t>
    </dgm:pt>
    <dgm:pt modelId="{A6215F7B-4F64-4A5F-BF15-29416A90491A}" type="parTrans" cxnId="{95D72E5E-F76F-4435-9FAE-E80BC4C29FEC}">
      <dgm:prSet/>
      <dgm:spPr/>
      <dgm:t>
        <a:bodyPr/>
        <a:lstStyle/>
        <a:p>
          <a:endParaRPr lang="sv-SE"/>
        </a:p>
      </dgm:t>
    </dgm:pt>
    <dgm:pt modelId="{6D0D76F9-230D-4897-BF78-B0BD35C62732}" type="sibTrans" cxnId="{F16AD7F5-29F9-40D8-97B5-F748BDF9A608}">
      <dgm:prSet/>
      <dgm:spPr/>
      <dgm:t>
        <a:bodyPr/>
        <a:lstStyle/>
        <a:p>
          <a:endParaRPr lang="sv-SE"/>
        </a:p>
      </dgm:t>
    </dgm:pt>
    <dgm:pt modelId="{805F0145-4586-4716-9CC3-297064E0F325}" type="parTrans" cxnId="{F16AD7F5-29F9-40D8-97B5-F748BDF9A608}">
      <dgm:prSet/>
      <dgm:spPr/>
      <dgm:t>
        <a:bodyPr/>
        <a:lstStyle/>
        <a:p>
          <a:endParaRPr lang="sv-SE"/>
        </a:p>
      </dgm:t>
    </dgm:pt>
    <dgm:pt modelId="{9DEBB2D1-83D8-4C72-A155-C15AC7B90707}" type="sibTrans" cxnId="{E157686A-44F8-4771-B11B-366668C9FCFB}">
      <dgm:prSet/>
      <dgm:spPr/>
      <dgm:t>
        <a:bodyPr/>
        <a:lstStyle/>
        <a:p>
          <a:endParaRPr lang="sv-SE"/>
        </a:p>
      </dgm:t>
    </dgm:pt>
    <dgm:pt modelId="{5ACB1868-2877-4FF3-B6B9-D39BB4B76598}" type="parTrans" cxnId="{E157686A-44F8-4771-B11B-366668C9FCFB}">
      <dgm:prSet/>
      <dgm:spPr/>
      <dgm:t>
        <a:bodyPr/>
        <a:lstStyle/>
        <a:p>
          <a:endParaRPr lang="sv-SE"/>
        </a:p>
      </dgm:t>
    </dgm:pt>
    <dgm:pt modelId="{6C1E80C8-912E-44BC-B14B-119D781EA3E3}" type="sibTrans" cxnId="{077B78AC-AD63-41A2-B22E-3F352941B5BA}">
      <dgm:prSet/>
      <dgm:spPr/>
      <dgm:t>
        <a:bodyPr/>
        <a:lstStyle/>
        <a:p>
          <a:endParaRPr lang="sv-SE"/>
        </a:p>
      </dgm:t>
    </dgm:pt>
    <dgm:pt modelId="{E09F2A4F-C09F-4AC0-8563-C8C1FEB57FA3}" type="parTrans" cxnId="{077B78AC-AD63-41A2-B22E-3F352941B5BA}">
      <dgm:prSet/>
      <dgm:spPr/>
      <dgm:t>
        <a:bodyPr/>
        <a:lstStyle/>
        <a:p>
          <a:endParaRPr lang="sv-SE"/>
        </a:p>
      </dgm:t>
    </dgm:pt>
    <dgm:pt modelId="{1A280CD4-C059-4F5F-BE08-EE33668189E6}" type="sibTrans" cxnId="{AD505495-34C4-42BF-82FB-E06390997C60}">
      <dgm:prSet/>
      <dgm:spPr/>
      <dgm:t>
        <a:bodyPr/>
        <a:lstStyle/>
        <a:p>
          <a:endParaRPr lang="sv-SE"/>
        </a:p>
      </dgm:t>
    </dgm:pt>
    <dgm:pt modelId="{FD86D26F-01F6-4BC2-AA7D-ABC2F923253C}" type="parTrans" cxnId="{AD505495-34C4-42BF-82FB-E06390997C60}">
      <dgm:prSet/>
      <dgm:spPr/>
      <dgm:t>
        <a:bodyPr/>
        <a:lstStyle/>
        <a:p>
          <a:endParaRPr lang="sv-SE"/>
        </a:p>
      </dgm:t>
    </dgm:pt>
    <dgm:pt modelId="{F699B603-F5CE-43FE-9842-F0DBDD9596FF}" type="sibTrans" cxnId="{0AE02263-2CA5-4C5B-A6F5-D1134F888888}">
      <dgm:prSet/>
      <dgm:spPr/>
      <dgm:t>
        <a:bodyPr/>
        <a:lstStyle/>
        <a:p>
          <a:endParaRPr lang="sv-SE"/>
        </a:p>
      </dgm:t>
    </dgm:pt>
    <dgm:pt modelId="{A5298E55-D3FC-498B-ABF1-FC292EF94C05}" type="parTrans" cxnId="{0AE02263-2CA5-4C5B-A6F5-D1134F888888}">
      <dgm:prSet/>
      <dgm:spPr/>
      <dgm:t>
        <a:bodyPr/>
        <a:lstStyle/>
        <a:p>
          <a:endParaRPr lang="sv-SE"/>
        </a:p>
      </dgm:t>
    </dgm:pt>
    <dgm:pt modelId="{3807CC76-F886-40A2-BE9E-C19B91D6876F}" type="sibTrans" cxnId="{B32EB766-CF8B-49E4-882B-A08970482374}">
      <dgm:prSet/>
      <dgm:spPr/>
      <dgm:t>
        <a:bodyPr/>
        <a:lstStyle/>
        <a:p>
          <a:endParaRPr lang="sv-SE"/>
        </a:p>
      </dgm:t>
    </dgm:pt>
    <dgm:pt modelId="{E68AA3BD-02BC-445E-8586-F03742FEFDB4}" type="parTrans" cxnId="{B32EB766-CF8B-49E4-882B-A08970482374}">
      <dgm:prSet/>
      <dgm:spPr/>
      <dgm:t>
        <a:bodyPr/>
        <a:lstStyle/>
        <a:p>
          <a:endParaRPr lang="sv-SE"/>
        </a:p>
      </dgm:t>
    </dgm:pt>
    <dgm:pt modelId="{FABA5EC7-CF99-4624-8CBF-73B75E13E86F}">
      <dgm:prSet phldrT="[Text]" custT="1"/>
      <dgm:spPr/>
      <dgm:t>
        <a:bodyPr/>
        <a:lstStyle/>
        <a:p>
          <a:r>
            <a:rPr lang="sv-SE" sz="900" dirty="0" smtClean="0"/>
            <a:t>Ska se till att patienten ges individuellt anpassad information.</a:t>
          </a:r>
          <a:endParaRPr lang="sv-SE" sz="900" dirty="0"/>
        </a:p>
      </dgm:t>
    </dgm:pt>
    <dgm:pt modelId="{1282F9DE-C778-4DD0-A750-18DFD28A9051}" type="parTrans" cxnId="{17BCE834-8E94-4D7E-BF7D-B5FE9381860A}">
      <dgm:prSet/>
      <dgm:spPr/>
      <dgm:t>
        <a:bodyPr/>
        <a:lstStyle/>
        <a:p>
          <a:endParaRPr lang="sv-SE"/>
        </a:p>
      </dgm:t>
    </dgm:pt>
    <dgm:pt modelId="{31C6680E-0792-4359-8413-E97DE78F6306}" type="sibTrans" cxnId="{17BCE834-8E94-4D7E-BF7D-B5FE9381860A}">
      <dgm:prSet/>
      <dgm:spPr/>
      <dgm:t>
        <a:bodyPr/>
        <a:lstStyle/>
        <a:p>
          <a:endParaRPr lang="sv-SE"/>
        </a:p>
      </dgm:t>
    </dgm:pt>
    <dgm:pt modelId="{F00E6EA4-6204-4A16-903D-7CFBE739D3B9}" type="pres">
      <dgm:prSet presAssocID="{AD0A868B-4190-433C-95A5-6DBE70CBA9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C52D1997-E0E6-4056-80A9-C9B48A6C7009}" type="pres">
      <dgm:prSet presAssocID="{02B15177-C1D0-41EC-8C48-954F02461638}" presName="comp" presStyleCnt="0"/>
      <dgm:spPr/>
    </dgm:pt>
    <dgm:pt modelId="{325249F7-2CEE-4590-8A11-0272139EB5AB}" type="pres">
      <dgm:prSet presAssocID="{02B15177-C1D0-41EC-8C48-954F02461638}" presName="box" presStyleLbl="node1" presStyleIdx="0" presStyleCnt="3" custLinFactNeighborY="1180"/>
      <dgm:spPr/>
      <dgm:t>
        <a:bodyPr/>
        <a:lstStyle/>
        <a:p>
          <a:endParaRPr lang="sv-SE"/>
        </a:p>
      </dgm:t>
    </dgm:pt>
    <dgm:pt modelId="{DC13C0FC-0246-4B18-9EC9-F1FE946F93BC}" type="pres">
      <dgm:prSet presAssocID="{02B15177-C1D0-41EC-8C48-954F0246163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sv-SE"/>
        </a:p>
      </dgm:t>
    </dgm:pt>
    <dgm:pt modelId="{10A8F8D0-FE68-4BC9-B1EE-2B5755E56313}" type="pres">
      <dgm:prSet presAssocID="{02B15177-C1D0-41EC-8C48-954F0246163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0D0FE50-5629-442B-8456-8DBB41270E36}" type="pres">
      <dgm:prSet presAssocID="{1220BD25-A114-4734-8B65-19BB7D76869C}" presName="spacer" presStyleCnt="0"/>
      <dgm:spPr/>
    </dgm:pt>
    <dgm:pt modelId="{54C40EFE-6A1D-4577-82F6-2801A79CC96D}" type="pres">
      <dgm:prSet presAssocID="{02ED15A4-40CC-43B7-A802-0723E7C394AA}" presName="comp" presStyleCnt="0"/>
      <dgm:spPr/>
    </dgm:pt>
    <dgm:pt modelId="{54BDBE59-6CF7-4241-A639-949D76D8D698}" type="pres">
      <dgm:prSet presAssocID="{02ED15A4-40CC-43B7-A802-0723E7C394AA}" presName="box" presStyleLbl="node1" presStyleIdx="1" presStyleCnt="3"/>
      <dgm:spPr/>
      <dgm:t>
        <a:bodyPr/>
        <a:lstStyle/>
        <a:p>
          <a:endParaRPr lang="sv-SE"/>
        </a:p>
      </dgm:t>
    </dgm:pt>
    <dgm:pt modelId="{497BDABC-8A87-49B8-97C3-CAE3CE8C6378}" type="pres">
      <dgm:prSet presAssocID="{02ED15A4-40CC-43B7-A802-0723E7C394A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3000" b="-103000"/>
          </a:stretch>
        </a:blipFill>
      </dgm:spPr>
      <dgm:t>
        <a:bodyPr/>
        <a:lstStyle/>
        <a:p>
          <a:endParaRPr lang="sv-SE"/>
        </a:p>
      </dgm:t>
    </dgm:pt>
    <dgm:pt modelId="{AD4CD686-704E-4F6F-8036-B141718A086B}" type="pres">
      <dgm:prSet presAssocID="{02ED15A4-40CC-43B7-A802-0723E7C394A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50FFC53-86B3-44B5-9AC1-84805AC16EC2}" type="pres">
      <dgm:prSet presAssocID="{C53A6BF7-BA8F-4591-91F2-DAEE1DED8261}" presName="spacer" presStyleCnt="0"/>
      <dgm:spPr/>
    </dgm:pt>
    <dgm:pt modelId="{D47D2CF1-CE21-470D-8DBA-F451E3FBC823}" type="pres">
      <dgm:prSet presAssocID="{84F2397A-96FB-4F99-813B-1F762FBCB4FC}" presName="comp" presStyleCnt="0"/>
      <dgm:spPr/>
    </dgm:pt>
    <dgm:pt modelId="{FA49A8D4-6AAD-4E8F-94E1-DDC1654CEDA2}" type="pres">
      <dgm:prSet presAssocID="{84F2397A-96FB-4F99-813B-1F762FBCB4FC}" presName="box" presStyleLbl="node1" presStyleIdx="2" presStyleCnt="3" custLinFactNeighborX="923" custLinFactNeighborY="-2684"/>
      <dgm:spPr/>
      <dgm:t>
        <a:bodyPr/>
        <a:lstStyle/>
        <a:p>
          <a:endParaRPr lang="sv-SE"/>
        </a:p>
      </dgm:t>
    </dgm:pt>
    <dgm:pt modelId="{5516B6D2-55A5-4DD4-81B5-B045A86AC22D}" type="pres">
      <dgm:prSet presAssocID="{84F2397A-96FB-4F99-813B-1F762FBCB4FC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sv-SE"/>
        </a:p>
      </dgm:t>
    </dgm:pt>
    <dgm:pt modelId="{ED5A9714-6B27-4F0B-9909-4E6B3AF7887A}" type="pres">
      <dgm:prSet presAssocID="{84F2397A-96FB-4F99-813B-1F762FBCB4F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77B78AC-AD63-41A2-B22E-3F352941B5BA}" srcId="{02B15177-C1D0-41EC-8C48-954F02461638}" destId="{2C612E3C-D46D-473D-8A5D-BB9ECF9A640F}" srcOrd="3" destOrd="0" parTransId="{E09F2A4F-C09F-4AC0-8563-C8C1FEB57FA3}" sibTransId="{6C1E80C8-912E-44BC-B14B-119D781EA3E3}"/>
    <dgm:cxn modelId="{2C710015-F950-49EC-BA73-5AE9F16F09D7}" type="presOf" srcId="{EBECCFFE-ECE6-476F-BD6F-5ADE863C8EB6}" destId="{10A8F8D0-FE68-4BC9-B1EE-2B5755E56313}" srcOrd="1" destOrd="1" presId="urn:microsoft.com/office/officeart/2005/8/layout/vList4"/>
    <dgm:cxn modelId="{F16AD7F5-29F9-40D8-97B5-F748BDF9A608}" srcId="{02B15177-C1D0-41EC-8C48-954F02461638}" destId="{F0336332-14B9-431C-A28F-08B76CE8BC90}" srcOrd="5" destOrd="0" parTransId="{805F0145-4586-4716-9CC3-297064E0F325}" sibTransId="{6D0D76F9-230D-4897-BF78-B0BD35C62732}"/>
    <dgm:cxn modelId="{CFC6B04A-900C-45AF-BB8F-DAFAC706D476}" type="presOf" srcId="{2C612E3C-D46D-473D-8A5D-BB9ECF9A640F}" destId="{325249F7-2CEE-4590-8A11-0272139EB5AB}" srcOrd="0" destOrd="4" presId="urn:microsoft.com/office/officeart/2005/8/layout/vList4"/>
    <dgm:cxn modelId="{16D5C112-0E70-4F2D-8A88-7FCF4CF19E50}" type="presOf" srcId="{84F2397A-96FB-4F99-813B-1F762FBCB4FC}" destId="{FA49A8D4-6AAD-4E8F-94E1-DDC1654CEDA2}" srcOrd="0" destOrd="0" presId="urn:microsoft.com/office/officeart/2005/8/layout/vList4"/>
    <dgm:cxn modelId="{D5644C87-230A-4F75-922F-F51390307787}" type="presOf" srcId="{84F2397A-96FB-4F99-813B-1F762FBCB4FC}" destId="{ED5A9714-6B27-4F0B-9909-4E6B3AF7887A}" srcOrd="1" destOrd="0" presId="urn:microsoft.com/office/officeart/2005/8/layout/vList4"/>
    <dgm:cxn modelId="{2641EB4A-E9E4-4582-BD11-A6D3B6601C45}" type="presOf" srcId="{2C612E3C-D46D-473D-8A5D-BB9ECF9A640F}" destId="{10A8F8D0-FE68-4BC9-B1EE-2B5755E56313}" srcOrd="1" destOrd="4" presId="urn:microsoft.com/office/officeart/2005/8/layout/vList4"/>
    <dgm:cxn modelId="{6319CBEA-5313-4080-906E-DFEB01DD7221}" type="presOf" srcId="{2F96BAE2-D2FE-4577-AE77-18DF425A1B2B}" destId="{54BDBE59-6CF7-4241-A639-949D76D8D698}" srcOrd="0" destOrd="1" presId="urn:microsoft.com/office/officeart/2005/8/layout/vList4"/>
    <dgm:cxn modelId="{6A7BA5F6-8E1C-4177-A6EC-EA67DEBD64F1}" type="presOf" srcId="{3C9CE1AD-7C16-492F-ABB0-76090F2BDC21}" destId="{325249F7-2CEE-4590-8A11-0272139EB5AB}" srcOrd="0" destOrd="5" presId="urn:microsoft.com/office/officeart/2005/8/layout/vList4"/>
    <dgm:cxn modelId="{F26325CF-B407-402A-8E24-4FA22E22B031}" type="presOf" srcId="{B408D5C8-C14A-420B-958B-C670D0A2EF8A}" destId="{FA49A8D4-6AAD-4E8F-94E1-DDC1654CEDA2}" srcOrd="0" destOrd="2" presId="urn:microsoft.com/office/officeart/2005/8/layout/vList4"/>
    <dgm:cxn modelId="{A008E217-AF2A-4C5F-842B-3670F965BFFE}" type="presOf" srcId="{AD0A868B-4190-433C-95A5-6DBE70CBA954}" destId="{F00E6EA4-6204-4A16-903D-7CFBE739D3B9}" srcOrd="0" destOrd="0" presId="urn:microsoft.com/office/officeart/2005/8/layout/vList4"/>
    <dgm:cxn modelId="{9CEBD231-0EE9-4D5E-B551-C429F619A1DB}" type="presOf" srcId="{B408D5C8-C14A-420B-958B-C670D0A2EF8A}" destId="{ED5A9714-6B27-4F0B-9909-4E6B3AF7887A}" srcOrd="1" destOrd="2" presId="urn:microsoft.com/office/officeart/2005/8/layout/vList4"/>
    <dgm:cxn modelId="{F28F87C4-9D50-4B61-A614-87BFE35844A2}" srcId="{02ED15A4-40CC-43B7-A802-0723E7C394AA}" destId="{2F96BAE2-D2FE-4577-AE77-18DF425A1B2B}" srcOrd="0" destOrd="0" parTransId="{E78BC4BB-9487-48D4-BA37-1DF86C2317A4}" sibTransId="{63D0DE74-577F-4912-BC36-22D7DC5CA541}"/>
    <dgm:cxn modelId="{39B45A75-3E22-4F74-AF14-22155E891025}" type="presOf" srcId="{02ED15A4-40CC-43B7-A802-0723E7C394AA}" destId="{AD4CD686-704E-4F6F-8036-B141718A086B}" srcOrd="1" destOrd="0" presId="urn:microsoft.com/office/officeart/2005/8/layout/vList4"/>
    <dgm:cxn modelId="{0C054AB2-2AB2-4937-9018-C40B16E048F7}" type="presOf" srcId="{02B15177-C1D0-41EC-8C48-954F02461638}" destId="{10A8F8D0-FE68-4BC9-B1EE-2B5755E56313}" srcOrd="1" destOrd="0" presId="urn:microsoft.com/office/officeart/2005/8/layout/vList4"/>
    <dgm:cxn modelId="{3C7A70EE-4907-4EEB-8D86-AA9432AB878F}" type="presOf" srcId="{55D8C029-0649-4314-9C78-A7F5C857499E}" destId="{325249F7-2CEE-4590-8A11-0272139EB5AB}" srcOrd="0" destOrd="2" presId="urn:microsoft.com/office/officeart/2005/8/layout/vList4"/>
    <dgm:cxn modelId="{7BA9ED59-195C-423E-B15D-E7691288347D}" type="presOf" srcId="{02ED15A4-40CC-43B7-A802-0723E7C394AA}" destId="{54BDBE59-6CF7-4241-A639-949D76D8D698}" srcOrd="0" destOrd="0" presId="urn:microsoft.com/office/officeart/2005/8/layout/vList4"/>
    <dgm:cxn modelId="{B32EB766-CF8B-49E4-882B-A08970482374}" srcId="{02B15177-C1D0-41EC-8C48-954F02461638}" destId="{EBECCFFE-ECE6-476F-BD6F-5ADE863C8EB6}" srcOrd="0" destOrd="0" parTransId="{E68AA3BD-02BC-445E-8586-F03742FEFDB4}" sibTransId="{3807CC76-F886-40A2-BE9E-C19B91D6876F}"/>
    <dgm:cxn modelId="{3BC42261-29BD-467C-B69A-66240D5C7160}" type="presOf" srcId="{3C9CE1AD-7C16-492F-ABB0-76090F2BDC21}" destId="{10A8F8D0-FE68-4BC9-B1EE-2B5755E56313}" srcOrd="1" destOrd="5" presId="urn:microsoft.com/office/officeart/2005/8/layout/vList4"/>
    <dgm:cxn modelId="{A7D63893-77E8-4AEA-8193-65CC183EE689}" srcId="{84F2397A-96FB-4F99-813B-1F762FBCB4FC}" destId="{B408D5C8-C14A-420B-958B-C670D0A2EF8A}" srcOrd="1" destOrd="0" parTransId="{EBBCF1CA-CA12-440B-87D6-DFD87C59539F}" sibTransId="{229BCA37-CA60-49E3-8B34-83FF2ADCB439}"/>
    <dgm:cxn modelId="{4C8205CD-AE27-4438-AE6F-D56850AFBA9D}" type="presOf" srcId="{325379DE-0DFB-4F16-8659-56B5A3B85C8B}" destId="{10A8F8D0-FE68-4BC9-B1EE-2B5755E56313}" srcOrd="1" destOrd="3" presId="urn:microsoft.com/office/officeart/2005/8/layout/vList4"/>
    <dgm:cxn modelId="{BB45EA4F-9D5D-4435-BF18-1E84A116A150}" type="presOf" srcId="{F0336332-14B9-431C-A28F-08B76CE8BC90}" destId="{10A8F8D0-FE68-4BC9-B1EE-2B5755E56313}" srcOrd="1" destOrd="6" presId="urn:microsoft.com/office/officeart/2005/8/layout/vList4"/>
    <dgm:cxn modelId="{34C5671C-92E5-4C28-ABF8-FAE5328AD286}" srcId="{AD0A868B-4190-433C-95A5-6DBE70CBA954}" destId="{84F2397A-96FB-4F99-813B-1F762FBCB4FC}" srcOrd="2" destOrd="0" parTransId="{1F52E494-764F-4EBA-98BD-7C0408963E35}" sibTransId="{796608E9-433A-4B5E-8A19-AD8848715DAD}"/>
    <dgm:cxn modelId="{ABD6E12A-B359-4DB5-BF2A-10B2CE1D19DC}" type="presOf" srcId="{325379DE-0DFB-4F16-8659-56B5A3B85C8B}" destId="{325249F7-2CEE-4590-8A11-0272139EB5AB}" srcOrd="0" destOrd="3" presId="urn:microsoft.com/office/officeart/2005/8/layout/vList4"/>
    <dgm:cxn modelId="{E5AE2CFC-4563-4B9E-91B0-D53245637297}" type="presOf" srcId="{2F96BAE2-D2FE-4577-AE77-18DF425A1B2B}" destId="{AD4CD686-704E-4F6F-8036-B141718A086B}" srcOrd="1" destOrd="1" presId="urn:microsoft.com/office/officeart/2005/8/layout/vList4"/>
    <dgm:cxn modelId="{0AE02263-2CA5-4C5B-A6F5-D1134F888888}" srcId="{02B15177-C1D0-41EC-8C48-954F02461638}" destId="{55D8C029-0649-4314-9C78-A7F5C857499E}" srcOrd="1" destOrd="0" parTransId="{A5298E55-D3FC-498B-ABF1-FC292EF94C05}" sibTransId="{F699B603-F5CE-43FE-9842-F0DBDD9596FF}"/>
    <dgm:cxn modelId="{52EBF635-DD31-49C7-8E1F-791849EE4745}" type="presOf" srcId="{ADAAF5A9-3A8A-405D-BB9A-88B128FB8710}" destId="{ED5A9714-6B27-4F0B-9909-4E6B3AF7887A}" srcOrd="1" destOrd="1" presId="urn:microsoft.com/office/officeart/2005/8/layout/vList4"/>
    <dgm:cxn modelId="{72452EC4-B3F8-44D8-88A3-D955658419CB}" type="presOf" srcId="{FABA5EC7-CF99-4624-8CBF-73B75E13E86F}" destId="{ED5A9714-6B27-4F0B-9909-4E6B3AF7887A}" srcOrd="1" destOrd="3" presId="urn:microsoft.com/office/officeart/2005/8/layout/vList4"/>
    <dgm:cxn modelId="{AD505495-34C4-42BF-82FB-E06390997C60}" srcId="{02B15177-C1D0-41EC-8C48-954F02461638}" destId="{325379DE-0DFB-4F16-8659-56B5A3B85C8B}" srcOrd="2" destOrd="0" parTransId="{FD86D26F-01F6-4BC2-AA7D-ABC2F923253C}" sibTransId="{1A280CD4-C059-4F5F-BE08-EE33668189E6}"/>
    <dgm:cxn modelId="{02B6D799-3C9B-42D8-B88B-33CF123B5B49}" srcId="{AD0A868B-4190-433C-95A5-6DBE70CBA954}" destId="{02ED15A4-40CC-43B7-A802-0723E7C394AA}" srcOrd="1" destOrd="0" parTransId="{3E1A1C58-6729-4408-8552-75044ABAEFC1}" sibTransId="{C53A6BF7-BA8F-4591-91F2-DAEE1DED8261}"/>
    <dgm:cxn modelId="{06AC75C2-7637-414E-B657-CCB3172A5888}" type="presOf" srcId="{FABA5EC7-CF99-4624-8CBF-73B75E13E86F}" destId="{FA49A8D4-6AAD-4E8F-94E1-DDC1654CEDA2}" srcOrd="0" destOrd="3" presId="urn:microsoft.com/office/officeart/2005/8/layout/vList4"/>
    <dgm:cxn modelId="{D3EB00B4-BE8C-4633-AD70-764F460BBD99}" type="presOf" srcId="{55D8C029-0649-4314-9C78-A7F5C857499E}" destId="{10A8F8D0-FE68-4BC9-B1EE-2B5755E56313}" srcOrd="1" destOrd="2" presId="urn:microsoft.com/office/officeart/2005/8/layout/vList4"/>
    <dgm:cxn modelId="{240E8FE6-6604-46E6-8D37-5E6EB47567DD}" srcId="{84F2397A-96FB-4F99-813B-1F762FBCB4FC}" destId="{ADAAF5A9-3A8A-405D-BB9A-88B128FB8710}" srcOrd="0" destOrd="0" parTransId="{06769512-208F-4741-ACB1-5383CD5225B9}" sibTransId="{AACA59BB-15B7-4B2E-B9B6-1BC436B85908}"/>
    <dgm:cxn modelId="{565E35FD-75B3-4FBC-B795-7353B79D5B47}" type="presOf" srcId="{EBECCFFE-ECE6-476F-BD6F-5ADE863C8EB6}" destId="{325249F7-2CEE-4590-8A11-0272139EB5AB}" srcOrd="0" destOrd="1" presId="urn:microsoft.com/office/officeart/2005/8/layout/vList4"/>
    <dgm:cxn modelId="{E2008345-D7D3-4DC5-BFFF-F72538D801D2}" type="presOf" srcId="{ADAAF5A9-3A8A-405D-BB9A-88B128FB8710}" destId="{FA49A8D4-6AAD-4E8F-94E1-DDC1654CEDA2}" srcOrd="0" destOrd="1" presId="urn:microsoft.com/office/officeart/2005/8/layout/vList4"/>
    <dgm:cxn modelId="{2B68E76C-FCCE-441F-A679-AAE583614C53}" type="presOf" srcId="{02B15177-C1D0-41EC-8C48-954F02461638}" destId="{325249F7-2CEE-4590-8A11-0272139EB5AB}" srcOrd="0" destOrd="0" presId="urn:microsoft.com/office/officeart/2005/8/layout/vList4"/>
    <dgm:cxn modelId="{35E69225-6F2B-4ECF-9778-4E0DD8682770}" type="presOf" srcId="{F0336332-14B9-431C-A28F-08B76CE8BC90}" destId="{325249F7-2CEE-4590-8A11-0272139EB5AB}" srcOrd="0" destOrd="6" presId="urn:microsoft.com/office/officeart/2005/8/layout/vList4"/>
    <dgm:cxn modelId="{E157686A-44F8-4771-B11B-366668C9FCFB}" srcId="{02B15177-C1D0-41EC-8C48-954F02461638}" destId="{3C9CE1AD-7C16-492F-ABB0-76090F2BDC21}" srcOrd="4" destOrd="0" parTransId="{5ACB1868-2877-4FF3-B6B9-D39BB4B76598}" sibTransId="{9DEBB2D1-83D8-4C72-A155-C15AC7B90707}"/>
    <dgm:cxn modelId="{17BCE834-8E94-4D7E-BF7D-B5FE9381860A}" srcId="{84F2397A-96FB-4F99-813B-1F762FBCB4FC}" destId="{FABA5EC7-CF99-4624-8CBF-73B75E13E86F}" srcOrd="2" destOrd="0" parTransId="{1282F9DE-C778-4DD0-A750-18DFD28A9051}" sibTransId="{31C6680E-0792-4359-8413-E97DE78F6306}"/>
    <dgm:cxn modelId="{95D72E5E-F76F-4435-9FAE-E80BC4C29FEC}" srcId="{AD0A868B-4190-433C-95A5-6DBE70CBA954}" destId="{02B15177-C1D0-41EC-8C48-954F02461638}" srcOrd="0" destOrd="0" parTransId="{A6215F7B-4F64-4A5F-BF15-29416A90491A}" sibTransId="{1220BD25-A114-4734-8B65-19BB7D76869C}"/>
    <dgm:cxn modelId="{7B9262D8-0A13-465A-AAAB-802A43D61165}" type="presParOf" srcId="{F00E6EA4-6204-4A16-903D-7CFBE739D3B9}" destId="{C52D1997-E0E6-4056-80A9-C9B48A6C7009}" srcOrd="0" destOrd="0" presId="urn:microsoft.com/office/officeart/2005/8/layout/vList4"/>
    <dgm:cxn modelId="{3AC6EDA7-9A39-420B-B6FF-FBDEE6CBCFDF}" type="presParOf" srcId="{C52D1997-E0E6-4056-80A9-C9B48A6C7009}" destId="{325249F7-2CEE-4590-8A11-0272139EB5AB}" srcOrd="0" destOrd="0" presId="urn:microsoft.com/office/officeart/2005/8/layout/vList4"/>
    <dgm:cxn modelId="{D2193AB8-E8D2-4259-8DBB-6A97F08356DD}" type="presParOf" srcId="{C52D1997-E0E6-4056-80A9-C9B48A6C7009}" destId="{DC13C0FC-0246-4B18-9EC9-F1FE946F93BC}" srcOrd="1" destOrd="0" presId="urn:microsoft.com/office/officeart/2005/8/layout/vList4"/>
    <dgm:cxn modelId="{25B56BBA-1970-434A-8485-1334A27B4AAE}" type="presParOf" srcId="{C52D1997-E0E6-4056-80A9-C9B48A6C7009}" destId="{10A8F8D0-FE68-4BC9-B1EE-2B5755E56313}" srcOrd="2" destOrd="0" presId="urn:microsoft.com/office/officeart/2005/8/layout/vList4"/>
    <dgm:cxn modelId="{8BC5315B-C148-48CB-91D2-A96C645A7EDA}" type="presParOf" srcId="{F00E6EA4-6204-4A16-903D-7CFBE739D3B9}" destId="{30D0FE50-5629-442B-8456-8DBB41270E36}" srcOrd="1" destOrd="0" presId="urn:microsoft.com/office/officeart/2005/8/layout/vList4"/>
    <dgm:cxn modelId="{B4B6E2F5-57EC-4788-8BE3-74421E726BF6}" type="presParOf" srcId="{F00E6EA4-6204-4A16-903D-7CFBE739D3B9}" destId="{54C40EFE-6A1D-4577-82F6-2801A79CC96D}" srcOrd="2" destOrd="0" presId="urn:microsoft.com/office/officeart/2005/8/layout/vList4"/>
    <dgm:cxn modelId="{86BD1490-D286-41D6-8F7C-4681F53A5D4B}" type="presParOf" srcId="{54C40EFE-6A1D-4577-82F6-2801A79CC96D}" destId="{54BDBE59-6CF7-4241-A639-949D76D8D698}" srcOrd="0" destOrd="0" presId="urn:microsoft.com/office/officeart/2005/8/layout/vList4"/>
    <dgm:cxn modelId="{49441AE2-B4B0-49BA-BCD9-8650351576F6}" type="presParOf" srcId="{54C40EFE-6A1D-4577-82F6-2801A79CC96D}" destId="{497BDABC-8A87-49B8-97C3-CAE3CE8C6378}" srcOrd="1" destOrd="0" presId="urn:microsoft.com/office/officeart/2005/8/layout/vList4"/>
    <dgm:cxn modelId="{DB394404-D594-45DB-96E2-D0F77EE58B32}" type="presParOf" srcId="{54C40EFE-6A1D-4577-82F6-2801A79CC96D}" destId="{AD4CD686-704E-4F6F-8036-B141718A086B}" srcOrd="2" destOrd="0" presId="urn:microsoft.com/office/officeart/2005/8/layout/vList4"/>
    <dgm:cxn modelId="{46601AF8-34F6-4E5A-A85F-CB2A69C6C207}" type="presParOf" srcId="{F00E6EA4-6204-4A16-903D-7CFBE739D3B9}" destId="{450FFC53-86B3-44B5-9AC1-84805AC16EC2}" srcOrd="3" destOrd="0" presId="urn:microsoft.com/office/officeart/2005/8/layout/vList4"/>
    <dgm:cxn modelId="{B24B3C01-8608-43A3-BC21-7C25015A3842}" type="presParOf" srcId="{F00E6EA4-6204-4A16-903D-7CFBE739D3B9}" destId="{D47D2CF1-CE21-470D-8DBA-F451E3FBC823}" srcOrd="4" destOrd="0" presId="urn:microsoft.com/office/officeart/2005/8/layout/vList4"/>
    <dgm:cxn modelId="{9F8B76B4-579C-414D-A7ED-64090BFD8509}" type="presParOf" srcId="{D47D2CF1-CE21-470D-8DBA-F451E3FBC823}" destId="{FA49A8D4-6AAD-4E8F-94E1-DDC1654CEDA2}" srcOrd="0" destOrd="0" presId="urn:microsoft.com/office/officeart/2005/8/layout/vList4"/>
    <dgm:cxn modelId="{EF4C941F-03C7-407C-A2AA-2C655B084B1D}" type="presParOf" srcId="{D47D2CF1-CE21-470D-8DBA-F451E3FBC823}" destId="{5516B6D2-55A5-4DD4-81B5-B045A86AC22D}" srcOrd="1" destOrd="0" presId="urn:microsoft.com/office/officeart/2005/8/layout/vList4"/>
    <dgm:cxn modelId="{E9C2E006-ED85-48BD-8566-C10ADB14BBD8}" type="presParOf" srcId="{D47D2CF1-CE21-470D-8DBA-F451E3FBC823}" destId="{ED5A9714-6B27-4F0B-9909-4E6B3AF788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B28F2-62A7-44F9-BF94-60463FEF27C3}">
      <dsp:nvSpPr>
        <dsp:cNvPr id="0" name=""/>
        <dsp:cNvSpPr/>
      </dsp:nvSpPr>
      <dsp:spPr>
        <a:xfrm>
          <a:off x="4517" y="1407688"/>
          <a:ext cx="3262940" cy="124862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2017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Kunskapsstyrning</a:t>
          </a:r>
          <a:endParaRPr lang="sv-SE" sz="2200" kern="1200" dirty="0"/>
        </a:p>
      </dsp:txBody>
      <dsp:txXfrm>
        <a:off x="41088" y="1444259"/>
        <a:ext cx="3189798" cy="1175480"/>
      </dsp:txXfrm>
    </dsp:sp>
    <dsp:sp modelId="{B7A1A7C7-558D-40F5-948B-24E4D1E97524}">
      <dsp:nvSpPr>
        <dsp:cNvPr id="0" name=""/>
        <dsp:cNvSpPr/>
      </dsp:nvSpPr>
      <dsp:spPr>
        <a:xfrm>
          <a:off x="3845122" y="1315695"/>
          <a:ext cx="1224649" cy="1432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800" kern="1200"/>
        </a:p>
      </dsp:txBody>
      <dsp:txXfrm>
        <a:off x="3845122" y="1602217"/>
        <a:ext cx="857254" cy="859565"/>
      </dsp:txXfrm>
    </dsp:sp>
    <dsp:sp modelId="{3E36CC81-6092-4BB7-8093-8A050B8F3D53}">
      <dsp:nvSpPr>
        <dsp:cNvPr id="0" name=""/>
        <dsp:cNvSpPr/>
      </dsp:nvSpPr>
      <dsp:spPr>
        <a:xfrm>
          <a:off x="5578117" y="1314505"/>
          <a:ext cx="3645586" cy="143498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51960"/>
            <a:satOff val="1818"/>
            <a:lumOff val="237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2020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Nationell handlingsplan för patientsäkerhetsarbete</a:t>
          </a:r>
          <a:endParaRPr lang="sv-SE" sz="2200" kern="1200" dirty="0"/>
        </a:p>
      </dsp:txBody>
      <dsp:txXfrm>
        <a:off x="5620146" y="1356534"/>
        <a:ext cx="3561528" cy="1350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0C833-55C4-4B9C-94E2-7FE824AFF482}">
      <dsp:nvSpPr>
        <dsp:cNvPr id="0" name=""/>
        <dsp:cNvSpPr/>
      </dsp:nvSpPr>
      <dsp:spPr>
        <a:xfrm>
          <a:off x="0" y="0"/>
          <a:ext cx="6335056" cy="21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50" kern="1200" dirty="0" smtClean="0"/>
            <a:t>- Hälso- och sjukvårdslagen (2017:30), HSL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50" kern="1200" dirty="0" smtClean="0"/>
            <a:t>- Patientsäkerhetslagen (2010:659), PSL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50" kern="1200" dirty="0" smtClean="0"/>
            <a:t>- </a:t>
          </a:r>
          <a:r>
            <a:rPr lang="sv-SE" sz="1050" kern="1200" dirty="0" err="1" smtClean="0"/>
            <a:t>Patientlagen</a:t>
          </a:r>
          <a:r>
            <a:rPr lang="sv-SE" sz="1050" kern="1200" dirty="0" smtClean="0"/>
            <a:t> (2014:821)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50" kern="1200" dirty="0" smtClean="0"/>
            <a:t>- Föreskriften om  ledningssystem för systematiskt kvalitetsarbete (SOSFS 2011:9)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50" kern="1200" dirty="0" smtClean="0"/>
            <a:t>- Föreskriften om systematiskt patientsäkerhetsarbete Maria (HSLF-FS 2017:40)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50" kern="1200" dirty="0" smtClean="0"/>
            <a:t>- Förskriften om anmälningsskyldighet/lex Maria (HSLF-FS 2017:41)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600" kern="1200" dirty="0"/>
        </a:p>
      </dsp:txBody>
      <dsp:txXfrm>
        <a:off x="1482433" y="0"/>
        <a:ext cx="4852622" cy="2154224"/>
      </dsp:txXfrm>
    </dsp:sp>
    <dsp:sp modelId="{9AA5054A-EA2D-4F12-9E05-718EA76CA5C3}">
      <dsp:nvSpPr>
        <dsp:cNvPr id="0" name=""/>
        <dsp:cNvSpPr/>
      </dsp:nvSpPr>
      <dsp:spPr>
        <a:xfrm>
          <a:off x="215422" y="215422"/>
          <a:ext cx="1267011" cy="17233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249F7-2CEE-4590-8A11-0272139EB5AB}">
      <dsp:nvSpPr>
        <dsp:cNvPr id="0" name=""/>
        <dsp:cNvSpPr/>
      </dsp:nvSpPr>
      <dsp:spPr>
        <a:xfrm>
          <a:off x="0" y="14460"/>
          <a:ext cx="6495737" cy="1225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/>
            <a:t>Vårdgivaren –organisatoriskt ansvar (PSL 3 kap).</a:t>
          </a:r>
          <a:endParaRPr lang="sv-SE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har det yttersta ansvaret för regionens systematiska patientsäkerhetsarbete och ansvarar för att ett ledningssystem finns </a:t>
          </a:r>
          <a:endParaRPr lang="sv-S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ska leda, planera och kontrollera verksamheterna</a:t>
          </a:r>
          <a:endParaRPr lang="sv-S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vidta åtgärder för att förebygga vårdskador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säkerställ att risker identifieras och analyseras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ska ge patienterna och deras närstående möjlighet att delta i patientsäkerhetsarbetet.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ska ta emot klagomål och synpunkter från patient och deras närstående</a:t>
          </a:r>
          <a:endParaRPr lang="sv-SE" sz="900" kern="1200" dirty="0"/>
        </a:p>
      </dsp:txBody>
      <dsp:txXfrm>
        <a:off x="1421697" y="14460"/>
        <a:ext cx="5074040" cy="1225500"/>
      </dsp:txXfrm>
    </dsp:sp>
    <dsp:sp modelId="{DC13C0FC-0246-4B18-9EC9-F1FE946F93BC}">
      <dsp:nvSpPr>
        <dsp:cNvPr id="0" name=""/>
        <dsp:cNvSpPr/>
      </dsp:nvSpPr>
      <dsp:spPr>
        <a:xfrm>
          <a:off x="122550" y="122550"/>
          <a:ext cx="1299147" cy="980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DBE59-6CF7-4241-A639-949D76D8D698}">
      <dsp:nvSpPr>
        <dsp:cNvPr id="0" name=""/>
        <dsp:cNvSpPr/>
      </dsp:nvSpPr>
      <dsp:spPr>
        <a:xfrm>
          <a:off x="0" y="1348050"/>
          <a:ext cx="6495737" cy="1225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/>
            <a:t>Verksamhetschef – operativt ansvar (HSL 2017:30, 4 kap.)</a:t>
          </a:r>
          <a:endParaRPr lang="sv-SE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ansvarar för det systematiska patientsäkerhetsarbetet i den egna verksamheten utifrån mål och styrdokument samt att verksamheten tillgodoser hög patientsäkerhet och god vård. </a:t>
          </a:r>
          <a:endParaRPr lang="sv-SE" sz="900" kern="1200" dirty="0"/>
        </a:p>
      </dsp:txBody>
      <dsp:txXfrm>
        <a:off x="1421697" y="1348050"/>
        <a:ext cx="5074040" cy="1225500"/>
      </dsp:txXfrm>
    </dsp:sp>
    <dsp:sp modelId="{497BDABC-8A87-49B8-97C3-CAE3CE8C6378}">
      <dsp:nvSpPr>
        <dsp:cNvPr id="0" name=""/>
        <dsp:cNvSpPr/>
      </dsp:nvSpPr>
      <dsp:spPr>
        <a:xfrm>
          <a:off x="122550" y="1470600"/>
          <a:ext cx="1299147" cy="980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3000" b="-103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9A8D4-6AAD-4E8F-94E1-DDC1654CEDA2}">
      <dsp:nvSpPr>
        <dsp:cNvPr id="0" name=""/>
        <dsp:cNvSpPr/>
      </dsp:nvSpPr>
      <dsp:spPr>
        <a:xfrm>
          <a:off x="0" y="2663208"/>
          <a:ext cx="6495737" cy="12255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/>
            <a:t>Hälso-, sjuk- och tandvårdpersonal (PSL 6 kap.)</a:t>
          </a:r>
          <a:endParaRPr lang="sv-SE" sz="10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ansvarar för att rapportera händelser, tillbud och risker samt delta aktivt i det systematiska patientsäkerhetsarbetet</a:t>
          </a:r>
          <a:endParaRPr lang="sv-S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Personligt ansvarar för att arbeta i egenskap av vetenskap och beprövad evidens</a:t>
          </a:r>
          <a:endParaRPr lang="sv-S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smtClean="0"/>
            <a:t>Ska se till att patienten ges individuellt anpassad information.</a:t>
          </a:r>
          <a:endParaRPr lang="sv-SE" sz="900" kern="1200" dirty="0"/>
        </a:p>
      </dsp:txBody>
      <dsp:txXfrm>
        <a:off x="1421697" y="2663208"/>
        <a:ext cx="5074040" cy="1225500"/>
      </dsp:txXfrm>
    </dsp:sp>
    <dsp:sp modelId="{5516B6D2-55A5-4DD4-81B5-B045A86AC22D}">
      <dsp:nvSpPr>
        <dsp:cNvPr id="0" name=""/>
        <dsp:cNvSpPr/>
      </dsp:nvSpPr>
      <dsp:spPr>
        <a:xfrm>
          <a:off x="122550" y="2818651"/>
          <a:ext cx="1299147" cy="980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73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Handlingsplanen SOS Nytt från 2020</a:t>
            </a:r>
          </a:p>
          <a:p>
            <a:pPr defTabSz="911200">
              <a:defRPr/>
            </a:pPr>
            <a:r>
              <a:rPr lang="sv-SE" dirty="0" smtClean="0"/>
              <a:t>Ny PS-mall 2021</a:t>
            </a:r>
          </a:p>
          <a:p>
            <a:endParaRPr lang="sv-SE" dirty="0" smtClean="0"/>
          </a:p>
          <a:p>
            <a:r>
              <a:rPr lang="sv-SE" dirty="0" smtClean="0"/>
              <a:t>Handlingsplan</a:t>
            </a:r>
            <a:r>
              <a:rPr lang="sv-SE" baseline="0" dirty="0" smtClean="0"/>
              <a:t> för PS RN 2022</a:t>
            </a:r>
            <a:r>
              <a:rPr lang="sv-SE" dirty="0" smtClean="0"/>
              <a:t> och </a:t>
            </a:r>
          </a:p>
          <a:p>
            <a:endParaRPr lang="sv-SE" dirty="0" smtClean="0"/>
          </a:p>
          <a:p>
            <a:r>
              <a:rPr lang="sv-SE" dirty="0" smtClean="0"/>
              <a:t>Fyra områden som beskriver förutsättningar för säker vård</a:t>
            </a:r>
          </a:p>
          <a:p>
            <a:pPr lvl="1"/>
            <a:r>
              <a:rPr lang="sv-SE" sz="1400" dirty="0"/>
              <a:t>Engagerad ledning och tydlig styrning</a:t>
            </a:r>
          </a:p>
          <a:p>
            <a:pPr lvl="1"/>
            <a:r>
              <a:rPr lang="sv-SE" sz="1400" dirty="0"/>
              <a:t>En god säkerhetskultur</a:t>
            </a:r>
          </a:p>
          <a:p>
            <a:pPr lvl="1"/>
            <a:r>
              <a:rPr lang="sv-SE" sz="1400" dirty="0"/>
              <a:t>Adekvat kunskap och kompetens</a:t>
            </a:r>
          </a:p>
          <a:p>
            <a:pPr lvl="1"/>
            <a:r>
              <a:rPr lang="sv-SE" sz="1400" dirty="0"/>
              <a:t>Patienten som medskapare</a:t>
            </a:r>
          </a:p>
          <a:p>
            <a:r>
              <a:rPr lang="sv-SE" dirty="0" smtClean="0"/>
              <a:t>Fem fokusområden</a:t>
            </a:r>
          </a:p>
          <a:p>
            <a:pPr lvl="1"/>
            <a:r>
              <a:rPr lang="sv-SE" sz="1400" dirty="0"/>
              <a:t>Öka kunskap om inträffade vårdskador</a:t>
            </a:r>
          </a:p>
          <a:p>
            <a:pPr lvl="1"/>
            <a:r>
              <a:rPr lang="sv-SE" sz="1400" dirty="0"/>
              <a:t>Tillförlitliga och säkra system och processer</a:t>
            </a:r>
          </a:p>
          <a:p>
            <a:pPr lvl="1"/>
            <a:r>
              <a:rPr lang="sv-SE" sz="1400" dirty="0"/>
              <a:t>Säker vård här och nu</a:t>
            </a:r>
          </a:p>
          <a:p>
            <a:pPr lvl="1"/>
            <a:r>
              <a:rPr lang="sv-SE" sz="1400" dirty="0"/>
              <a:t>Stärka analys, lärande och utveckling</a:t>
            </a:r>
          </a:p>
          <a:p>
            <a:pPr lvl="1"/>
            <a:r>
              <a:rPr lang="sv-SE" sz="1400" dirty="0"/>
              <a:t>Öka riskmedvetandet och beredskap</a:t>
            </a:r>
          </a:p>
          <a:p>
            <a:pPr lvl="1"/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34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150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21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365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personalens arbetsmiljö och sådant som påverkar den. </a:t>
            </a:r>
          </a:p>
          <a:p>
            <a:r>
              <a:rPr lang="sv-SE" dirty="0" smtClean="0"/>
              <a:t>en engagerad ledning och tydlig styrning </a:t>
            </a:r>
          </a:p>
          <a:p>
            <a:r>
              <a:rPr lang="sv-SE" dirty="0" smtClean="0"/>
              <a:t>en säkerhetskultur där riskmedvetenhet och lärande genomsyrar verksamheten samt ett arbetsklimat som är öppet och som gör att personalen känner sig trygg att rapportera, diskutera och ställa frågor om säkerhet </a:t>
            </a:r>
          </a:p>
          <a:p>
            <a:r>
              <a:rPr lang="sv-SE" dirty="0" smtClean="0"/>
              <a:t>vårdpersonal med adekvat kompetens och goda förutsättningar att utföra sitt arbete.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67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927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91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769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52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78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728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(från 21,5% till högst 16,5%)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893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2021 deltog 237 inneliggande patienter.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423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153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156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872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837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684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https://ledningssystem.nll.se/Sidor/about.aspx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654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459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66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058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913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687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361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552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3808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136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030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1312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1686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74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05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06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432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Sveriges Kommuner och </a:t>
            </a:r>
            <a:r>
              <a:rPr lang="sv-SE" dirty="0" smtClean="0"/>
              <a:t>Regioner studie </a:t>
            </a:r>
            <a:r>
              <a:rPr lang="sv-SE" dirty="0"/>
              <a:t>omfattar 88 638 granskade slutenvårdstillfällen från perioden 2013-18. SKL beräknar att cirka 7-8 procent </a:t>
            </a:r>
            <a:r>
              <a:rPr lang="sv-SE" dirty="0" smtClean="0"/>
              <a:t>vårdskador.</a:t>
            </a:r>
            <a:endParaRPr lang="sv-SE" dirty="0"/>
          </a:p>
          <a:p>
            <a:endParaRPr lang="sv-SE" dirty="0"/>
          </a:p>
          <a:p>
            <a:r>
              <a:rPr lang="sv-SE" dirty="0"/>
              <a:t>Om studiens resultat räknas om till att gälla samtliga närmare 1,3 miljoner vårdtillfällen under studieperioden beräknar SKL att drygt </a:t>
            </a:r>
            <a:r>
              <a:rPr lang="sv-SE" b="1" dirty="0" smtClean="0"/>
              <a:t>100.000 </a:t>
            </a:r>
            <a:r>
              <a:rPr lang="sv-SE" dirty="0" smtClean="0"/>
              <a:t>patienter </a:t>
            </a:r>
            <a:r>
              <a:rPr lang="sv-SE" dirty="0"/>
              <a:t>drabbas av vårdskador varav drygt </a:t>
            </a:r>
            <a:r>
              <a:rPr lang="sv-SE" b="1" dirty="0"/>
              <a:t>2 000 </a:t>
            </a:r>
            <a:r>
              <a:rPr lang="sv-SE" dirty="0"/>
              <a:t>patienter kan få bestående men av varierande allvarlighetsgrad. </a:t>
            </a:r>
          </a:p>
          <a:p>
            <a:endParaRPr lang="sv-SE" dirty="0"/>
          </a:p>
          <a:p>
            <a:r>
              <a:rPr lang="sv-SE" dirty="0" smtClean="0"/>
              <a:t>Skador som bidrar till dödsfall nationellt</a:t>
            </a:r>
          </a:p>
          <a:p>
            <a:r>
              <a:rPr lang="sv-SE" dirty="0" smtClean="0"/>
              <a:t>Inträffar i 0,1 % av alla vårdtillfällen</a:t>
            </a:r>
          </a:p>
          <a:p>
            <a:r>
              <a:rPr lang="sv-SE" dirty="0" smtClean="0"/>
              <a:t>39 % av skadorna var vårdskador</a:t>
            </a:r>
          </a:p>
          <a:p>
            <a:r>
              <a:rPr lang="sv-SE" dirty="0" smtClean="0"/>
              <a:t>Ca 1200 patienter per år dör av vårdskada</a:t>
            </a:r>
          </a:p>
          <a:p>
            <a:r>
              <a:rPr lang="sv-SE" dirty="0" smtClean="0"/>
              <a:t>Medelåldern 10 år högre än övriga patienter </a:t>
            </a:r>
          </a:p>
          <a:p>
            <a:r>
              <a:rPr lang="sv-SE" dirty="0" smtClean="0"/>
              <a:t>VRI i hälften av fallen, spec. sepsis och pneumoni</a:t>
            </a:r>
          </a:p>
          <a:p>
            <a:r>
              <a:rPr lang="sv-SE" dirty="0" smtClean="0"/>
              <a:t>Svikt i vitala funktioner, läkemedelsrelaterad skada och fallskada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68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029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>
                <a:effectLst/>
              </a:rPr>
              <a:t>Vårdgivaren ska till exempel</a:t>
            </a:r>
          </a:p>
          <a:p>
            <a:r>
              <a:rPr lang="sv-SE" dirty="0" smtClean="0">
                <a:effectLst/>
              </a:rPr>
              <a:t>ansvara för att det finns hälso- och sjukvårdspersonal med rätt kompetens</a:t>
            </a:r>
          </a:p>
          <a:p>
            <a:r>
              <a:rPr lang="sv-SE" dirty="0" smtClean="0">
                <a:effectLst/>
              </a:rPr>
              <a:t>anmäla verksamheten till vårdgivarregistret</a:t>
            </a:r>
          </a:p>
          <a:p>
            <a:r>
              <a:rPr lang="sv-SE" dirty="0" smtClean="0">
                <a:effectLst/>
              </a:rPr>
              <a:t>se till att verksamheten har ett ledningssystem, det vill säga de rutiner och processer som behövs för att verksamheten ska ha en hög kvalitet</a:t>
            </a:r>
          </a:p>
          <a:p>
            <a:r>
              <a:rPr lang="sv-SE" dirty="0" smtClean="0">
                <a:effectLst/>
              </a:rPr>
              <a:t>se till att det finns rutiner för hur patientuppgifter ska dokumenteras i patientjournaler</a:t>
            </a:r>
          </a:p>
          <a:p>
            <a:r>
              <a:rPr lang="sv-SE" dirty="0" smtClean="0">
                <a:effectLst/>
              </a:rPr>
              <a:t>utreda och anmäla händelser som kan leda till vårdskador.</a:t>
            </a:r>
          </a:p>
          <a:p>
            <a:pPr lvl="0"/>
            <a:endParaRPr lang="sv-SE" dirty="0" smtClean="0"/>
          </a:p>
          <a:p>
            <a:pPr lvl="0"/>
            <a:r>
              <a:rPr lang="sv-SE" dirty="0" smtClean="0"/>
              <a:t>Arbeta förebyggande med patientsäkerhetsarbete och  riskhantering.</a:t>
            </a:r>
          </a:p>
          <a:p>
            <a:pPr lvl="0"/>
            <a:r>
              <a:rPr lang="sv-SE" dirty="0" smtClean="0"/>
              <a:t>Varje år skriva en rapport om detta arbete som ska vara tillgänglig för alla.</a:t>
            </a:r>
          </a:p>
          <a:p>
            <a:pPr lvl="0"/>
            <a:r>
              <a:rPr lang="sv-SE" dirty="0" smtClean="0"/>
              <a:t>Utreda händelser som har medfört eller hade kunnat medföra en vårdskada för att klarlägga händelseförloppet och vilka faktorer som har påverkat det</a:t>
            </a:r>
          </a:p>
          <a:p>
            <a:pPr lvl="0"/>
            <a:r>
              <a:rPr lang="sv-SE" dirty="0" smtClean="0"/>
              <a:t>Återkopplar till verksamheten och vidtar förebyggande åtgärder</a:t>
            </a:r>
          </a:p>
          <a:p>
            <a:pPr lvl="0"/>
            <a:r>
              <a:rPr lang="sv-SE" dirty="0" smtClean="0"/>
              <a:t>Följa upp resultat</a:t>
            </a:r>
          </a:p>
          <a:p>
            <a:pPr lvl="0"/>
            <a:endParaRPr lang="sv-SE" dirty="0" smtClean="0"/>
          </a:p>
          <a:p>
            <a:pPr defTabSz="911200">
              <a:defRPr/>
            </a:pPr>
            <a:r>
              <a:rPr lang="sv-SE" dirty="0" smtClean="0"/>
              <a:t>Verksamhetschef  - </a:t>
            </a:r>
            <a:r>
              <a:rPr lang="sv-SE" b="1" dirty="0"/>
              <a:t>Hälso- och sjukvårdsförordning (2017:80)</a:t>
            </a:r>
          </a:p>
          <a:p>
            <a:pPr lvl="0"/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17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samarbeta.nll.se/producentplats/patientsakerhetnll/_layouts/15/VISDocIdRedir.aspx?ID=ARBGRP78-4-297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marbeta.nll.se/producentplats/patientsakerhetnll/_layouts/15/VISDocIdRedir.aspx?ID=ARBGRP78-4-57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dningssystem.nll.se/Sidor/Patients&#228;kerhet.aspx?termId=f4fa3d3f-e2c6-476d-a0df-bd1f6f1cb4cb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dningssystem.nll.se/Sidor/Patients%C3%A4kerhet.aspx?termId=f4fa3d3f-e2c6-476d-a0df-bd1f6f1cb4cb" TargetMode="Externa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tientsakerhet.socialstyrelsen.se/om-patientsakerhet/aktuellt/saker-vard--nationell-utbildning-i-patientsakerh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entimeter.com/app/dashboar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sdagen.se/sv/dokument-lagar/dokument/svensk-forfattningssamling/patientsakerhetslag-2010659_sfs-2010-65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Patientsäkerhet i Region Norrbotten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Birgitta Boqvist, strateg Patientsäkerhet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00" y="2847681"/>
            <a:ext cx="2368524" cy="23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4" y="187092"/>
            <a:ext cx="8352096" cy="43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492" y="465138"/>
            <a:ext cx="4851917" cy="388302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959" y="1002389"/>
            <a:ext cx="1532516" cy="1336690"/>
          </a:xfrm>
          <a:prstGeom prst="rect">
            <a:avLst/>
          </a:prstGeom>
        </p:spPr>
      </p:pic>
      <p:sp>
        <p:nvSpPr>
          <p:cNvPr id="11" name="Platshållare för innehåll 10"/>
          <p:cNvSpPr>
            <a:spLocks noGrp="1"/>
          </p:cNvSpPr>
          <p:nvPr>
            <p:ph sz="half" idx="10"/>
          </p:nvPr>
        </p:nvSpPr>
        <p:spPr>
          <a:xfrm>
            <a:off x="5333721" y="148791"/>
            <a:ext cx="3212538" cy="4016324"/>
          </a:xfrm>
        </p:spPr>
        <p:txBody>
          <a:bodyPr/>
          <a:lstStyle/>
          <a:p>
            <a:r>
              <a:rPr lang="sv-SE" sz="1100" dirty="0" smtClean="0"/>
              <a:t>Patientsäkerhetsplanen</a:t>
            </a:r>
            <a:endParaRPr lang="sv-SE" sz="1100" dirty="0" smtClean="0">
              <a:hlinkClick r:id=""/>
            </a:endParaRPr>
          </a:p>
          <a:p>
            <a:r>
              <a:rPr lang="sv-SE" sz="1100" dirty="0" smtClean="0">
                <a:hlinkClick r:id=""/>
              </a:rPr>
              <a:t>https</a:t>
            </a:r>
            <a:r>
              <a:rPr lang="sv-SE" sz="1100" dirty="0">
                <a:hlinkClick r:id="rId5"/>
              </a:rPr>
              <a:t>://</a:t>
            </a:r>
            <a:r>
              <a:rPr lang="sv-SE" sz="1100" dirty="0" smtClean="0">
                <a:hlinkClick r:id="rId5"/>
              </a:rPr>
              <a:t>samarbeta.nll.se/producentplats/patientsakerhetnll</a:t>
            </a:r>
            <a:r>
              <a:rPr lang="sv-SE" sz="1100" dirty="0">
                <a:hlinkClick r:id="rId5"/>
              </a:rPr>
              <a:t>/_</a:t>
            </a:r>
            <a:r>
              <a:rPr lang="sv-SE" sz="1100" dirty="0" smtClean="0">
                <a:hlinkClick r:id="rId5"/>
              </a:rPr>
              <a:t>layouts/15/VISDocIdRedir.aspx?ID=ARBGRP78-4-297</a:t>
            </a:r>
            <a:endParaRPr lang="sv-SE" sz="1100" dirty="0"/>
          </a:p>
          <a:p>
            <a:endParaRPr lang="sv-SE" sz="1100" dirty="0" smtClean="0"/>
          </a:p>
          <a:p>
            <a:endParaRPr lang="sv-SE" sz="1100" dirty="0"/>
          </a:p>
          <a:p>
            <a:endParaRPr lang="sv-SE" sz="1100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Handlingsplan 2022-2023</a:t>
            </a:r>
          </a:p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043" y="3024357"/>
            <a:ext cx="2691581" cy="1492337"/>
          </a:xfrm>
          <a:prstGeom prst="rect">
            <a:avLst/>
          </a:prstGeom>
        </p:spPr>
      </p:pic>
      <p:sp>
        <p:nvSpPr>
          <p:cNvPr id="2" name="Ned 1"/>
          <p:cNvSpPr/>
          <p:nvPr/>
        </p:nvSpPr>
        <p:spPr bwMode="auto">
          <a:xfrm rot="2107718">
            <a:off x="4699046" y="137022"/>
            <a:ext cx="531660" cy="2328742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Höger 5"/>
          <p:cNvSpPr/>
          <p:nvPr/>
        </p:nvSpPr>
        <p:spPr bwMode="auto">
          <a:xfrm rot="10800000">
            <a:off x="5004637" y="2675654"/>
            <a:ext cx="658167" cy="383458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Handlingsplan Patientsäkerhet 2022-2023</a:t>
            </a:r>
            <a:endParaRPr lang="sv-SE" sz="2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319002" y="3102717"/>
            <a:ext cx="6505997" cy="688539"/>
          </a:xfrm>
        </p:spPr>
        <p:txBody>
          <a:bodyPr/>
          <a:lstStyle/>
          <a:p>
            <a:endParaRPr lang="sv-SE" sz="1600" dirty="0"/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>
          <a:xfrm>
            <a:off x="1310909" y="2255007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endParaRPr lang="sv-SE" sz="1800" kern="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455" y="2856980"/>
            <a:ext cx="1556626" cy="224243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843" y="97747"/>
            <a:ext cx="2691581" cy="14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sz="2000" dirty="0" smtClean="0"/>
              <a:t>Bakgrund och behov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Handlingsplanen utgår från Socialstyrelsens nationella handlingsplan för ökad patientsäkerhet, ”</a:t>
            </a:r>
            <a:r>
              <a:rPr lang="sv-SE" dirty="0"/>
              <a:t> Agera för säker </a:t>
            </a:r>
            <a:r>
              <a:rPr lang="sv-SE" dirty="0" smtClean="0"/>
              <a:t>vård”.</a:t>
            </a:r>
          </a:p>
          <a:p>
            <a:r>
              <a:rPr lang="sv-SE" dirty="0"/>
              <a:t>Handlingsplanen ska stärka </a:t>
            </a:r>
            <a:r>
              <a:rPr lang="sv-SE" dirty="0" smtClean="0"/>
              <a:t>regionens arbete </a:t>
            </a:r>
            <a:r>
              <a:rPr lang="sv-SE" dirty="0"/>
              <a:t>i det systematiska patientsäkerhetsarbetet och bidra till att förebygga att patienter drabbas av vårdskador</a:t>
            </a:r>
            <a:r>
              <a:rPr lang="sv-SE" dirty="0" smtClean="0"/>
              <a:t>.</a:t>
            </a:r>
          </a:p>
          <a:p>
            <a:r>
              <a:rPr lang="sv-SE" dirty="0" smtClean="0"/>
              <a:t>Handlingsplanen </a:t>
            </a:r>
            <a:r>
              <a:rPr lang="sv-SE" dirty="0"/>
              <a:t>ska även stödja och samordna arbetet med </a:t>
            </a:r>
            <a:r>
              <a:rPr lang="sv-SE" dirty="0" smtClean="0"/>
              <a:t>patientsäkerhet </a:t>
            </a:r>
            <a:r>
              <a:rPr lang="sv-SE" dirty="0"/>
              <a:t>i </a:t>
            </a:r>
            <a:r>
              <a:rPr lang="sv-SE" dirty="0" smtClean="0"/>
              <a:t>regionen. 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8458201" y="87086"/>
            <a:ext cx="38696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v-SE" sz="1400" dirty="0" smtClean="0">
                <a:solidFill>
                  <a:srgbClr val="000000"/>
                </a:solidFill>
              </a:rPr>
              <a:t>2/6</a:t>
            </a:r>
            <a:endParaRPr lang="sv-SE" sz="1400" dirty="0">
              <a:solidFill>
                <a:srgbClr val="000000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34" y="230859"/>
            <a:ext cx="1849499" cy="18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1357" y="303688"/>
            <a:ext cx="5978095" cy="834016"/>
          </a:xfrm>
        </p:spPr>
        <p:txBody>
          <a:bodyPr anchor="ctr"/>
          <a:lstStyle/>
          <a:p>
            <a:r>
              <a:rPr lang="sv-SE" sz="2000" dirty="0" smtClean="0"/>
              <a:t>Handlingsplanens </a:t>
            </a:r>
            <a:r>
              <a:rPr lang="sv-SE" sz="2000" dirty="0"/>
              <a:t>innehåll och uppbyggnad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Grundläggande förutsättningar för säker </a:t>
            </a:r>
            <a:r>
              <a:rPr lang="sv-SE" dirty="0" smtClean="0"/>
              <a:t>vård.</a:t>
            </a:r>
          </a:p>
          <a:p>
            <a:pPr lvl="1"/>
            <a:r>
              <a:rPr lang="sv-SE" dirty="0" smtClean="0"/>
              <a:t>Engagerad </a:t>
            </a:r>
            <a:r>
              <a:rPr lang="sv-SE" dirty="0"/>
              <a:t>ledning och tydlig </a:t>
            </a:r>
            <a:r>
              <a:rPr lang="sv-SE" dirty="0" smtClean="0"/>
              <a:t>styrning</a:t>
            </a:r>
          </a:p>
          <a:p>
            <a:pPr lvl="1"/>
            <a:r>
              <a:rPr lang="sv-SE" dirty="0" smtClean="0"/>
              <a:t>En </a:t>
            </a:r>
            <a:r>
              <a:rPr lang="sv-SE" dirty="0"/>
              <a:t>god </a:t>
            </a:r>
            <a:r>
              <a:rPr lang="sv-SE" dirty="0" smtClean="0"/>
              <a:t>säkerhetskultur</a:t>
            </a:r>
          </a:p>
          <a:p>
            <a:pPr lvl="1"/>
            <a:r>
              <a:rPr lang="sv-SE" dirty="0" smtClean="0"/>
              <a:t>Adekvat </a:t>
            </a:r>
            <a:r>
              <a:rPr lang="sv-SE" dirty="0"/>
              <a:t>kunskap och kompetens </a:t>
            </a:r>
            <a:endParaRPr lang="sv-SE" dirty="0" smtClean="0"/>
          </a:p>
          <a:p>
            <a:pPr lvl="1"/>
            <a:r>
              <a:rPr lang="sv-SE" dirty="0" smtClean="0"/>
              <a:t>Patienten </a:t>
            </a:r>
            <a:r>
              <a:rPr lang="sv-SE" dirty="0"/>
              <a:t>som medskapare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502651" y="87086"/>
            <a:ext cx="38696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sv-SE" sz="1400" dirty="0" smtClean="0">
                <a:solidFill>
                  <a:srgbClr val="000000"/>
                </a:solidFill>
              </a:rPr>
              <a:t>3/6</a:t>
            </a:r>
            <a:endParaRPr lang="sv-SE" sz="1400" dirty="0">
              <a:solidFill>
                <a:srgbClr val="00000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73" y="1087461"/>
            <a:ext cx="2633477" cy="25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Handlingsplanens fem fokusområden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3" y="2128416"/>
            <a:ext cx="5978525" cy="142165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471" y="3550072"/>
            <a:ext cx="2691581" cy="14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Fem prioriterade fokusområden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b="1" dirty="0"/>
              <a:t>Öka kunskap om inträffade vårdskador </a:t>
            </a:r>
            <a:endParaRPr lang="sv-SE" b="1" dirty="0" smtClean="0"/>
          </a:p>
          <a:p>
            <a:pPr marL="879475" lvl="1" indent="-342900">
              <a:buFont typeface="+mj-lt"/>
              <a:buAutoNum type="arabicPeriod"/>
            </a:pPr>
            <a:r>
              <a:rPr lang="sv-SE" dirty="0" smtClean="0"/>
              <a:t>Journalgranska, följsamhet till basal hygienrutiner och klädregler (BHK)., Mäta Vårdrelaterade infektioner (VRI) och andelen trycksår.</a:t>
            </a:r>
          </a:p>
          <a:p>
            <a:pPr marL="879475" lvl="1" indent="-342900">
              <a:buFont typeface="+mj-lt"/>
              <a:buAutoNum type="arabicPeriod"/>
            </a:pPr>
            <a:endParaRPr lang="sv-SE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795" y="2552647"/>
            <a:ext cx="4077467" cy="228575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88" y="117773"/>
            <a:ext cx="1723553" cy="172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Fem prioriterade fokusområden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sv-SE" b="1" dirty="0" smtClean="0"/>
              <a:t>Tillförlitliga </a:t>
            </a:r>
            <a:r>
              <a:rPr lang="sv-SE" b="1" dirty="0"/>
              <a:t>och säkra system och </a:t>
            </a:r>
            <a:r>
              <a:rPr lang="sv-SE" b="1" dirty="0" smtClean="0"/>
              <a:t>processer</a:t>
            </a:r>
          </a:p>
          <a:p>
            <a:pPr marL="879475" lvl="1" indent="-342900">
              <a:buFont typeface="+mj-lt"/>
              <a:buAutoNum type="arabicPeriod"/>
            </a:pPr>
            <a:r>
              <a:rPr lang="sv-SE" dirty="0" smtClean="0"/>
              <a:t>Skapa struktur för utredning allvarlig händelse.</a:t>
            </a:r>
          </a:p>
          <a:p>
            <a:pPr marL="879475" lvl="1" indent="-342900">
              <a:buFont typeface="+mj-lt"/>
              <a:buAutoNum type="arabicPeriod"/>
            </a:pPr>
            <a:r>
              <a:rPr lang="sv-SE" dirty="0" smtClean="0"/>
              <a:t>Ledningssystem.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44" y="125261"/>
            <a:ext cx="1869168" cy="186916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" y="2854533"/>
            <a:ext cx="9144000" cy="11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Fem prioriterade fokusområden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sv-SE" b="1" dirty="0" smtClean="0"/>
              <a:t>Säker </a:t>
            </a:r>
            <a:r>
              <a:rPr lang="sv-SE" b="1" dirty="0"/>
              <a:t>vård här och nu </a:t>
            </a:r>
            <a:endParaRPr lang="sv-SE" b="1" dirty="0" smtClean="0"/>
          </a:p>
          <a:p>
            <a:pPr marL="879475" lvl="1" indent="-342900">
              <a:buFont typeface="+mj-lt"/>
              <a:buAutoNum type="arabicPeriod"/>
            </a:pPr>
            <a:r>
              <a:rPr lang="sv-SE" dirty="0" smtClean="0"/>
              <a:t>Patientsäkerhetskultur – mätning</a:t>
            </a:r>
          </a:p>
          <a:p>
            <a:pPr marL="879475" lvl="1" indent="-342900">
              <a:buFont typeface="+mj-lt"/>
              <a:buAutoNum type="arabicPeriod"/>
            </a:pPr>
            <a:r>
              <a:rPr lang="sv-SE" dirty="0" smtClean="0"/>
              <a:t>Riskbedömningar – t ex i samband med inläggning vårdavdelning.</a:t>
            </a:r>
          </a:p>
          <a:p>
            <a:pPr marL="879475" lvl="1" indent="-342900">
              <a:buFont typeface="+mj-lt"/>
              <a:buAutoNum type="arabicPeriod"/>
            </a:pPr>
            <a:r>
              <a:rPr lang="sv-SE" dirty="0" smtClean="0"/>
              <a:t>Patientsäkerhetsronder.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87" y="137786"/>
            <a:ext cx="1956850" cy="1956850"/>
          </a:xfrm>
          <a:prstGeom prst="rect">
            <a:avLst/>
          </a:prstGeom>
        </p:spPr>
      </p:pic>
      <p:pic>
        <p:nvPicPr>
          <p:cNvPr id="6" name="Platshållare för bild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62" y="2839496"/>
            <a:ext cx="2687813" cy="18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sv-SE" b="1" dirty="0"/>
              <a:t>Stärka analys, lärande och utveckling</a:t>
            </a:r>
          </a:p>
          <a:p>
            <a:pPr marL="879475" lvl="1" indent="-342900">
              <a:buFont typeface="+mj-lt"/>
              <a:buAutoNum type="arabicPeriod"/>
            </a:pPr>
            <a:r>
              <a:rPr lang="sv-SE" dirty="0"/>
              <a:t>Uppföljning och återkoppling lex </a:t>
            </a:r>
            <a:r>
              <a:rPr lang="sv-SE" dirty="0" smtClean="0"/>
              <a:t>Maria – efter 6 mån.</a:t>
            </a:r>
            <a:endParaRPr lang="sv-SE" dirty="0"/>
          </a:p>
          <a:p>
            <a:pPr marL="879475" lvl="1" indent="-342900">
              <a:buFont typeface="+mj-lt"/>
              <a:buAutoNum type="arabicPeriod"/>
            </a:pPr>
            <a:r>
              <a:rPr lang="sv-SE" dirty="0"/>
              <a:t>Höja kompetens </a:t>
            </a:r>
            <a:r>
              <a:rPr lang="sv-SE" dirty="0" smtClean="0"/>
              <a:t>patientsäkerhet - utbildningsinsatser</a:t>
            </a:r>
            <a:endParaRPr lang="sv-SE" dirty="0"/>
          </a:p>
          <a:p>
            <a:pPr marL="342900" indent="-342900">
              <a:buFont typeface="+mj-lt"/>
              <a:buAutoNum type="arabicPeriod" startAt="4"/>
            </a:pPr>
            <a:r>
              <a:rPr lang="sv-SE" b="1" dirty="0"/>
              <a:t>Öka riskmedvetenhet och beredskap</a:t>
            </a:r>
          </a:p>
          <a:p>
            <a:pPr lvl="1"/>
            <a:r>
              <a:rPr lang="sv-SE" dirty="0" smtClean="0"/>
              <a:t>att </a:t>
            </a:r>
            <a:r>
              <a:rPr lang="sv-SE" dirty="0"/>
              <a:t>analysera risker, utreda händelser och utveckla arbetssätten. Viktigt är att lära av både det som går bra och det som inte blev som det var </a:t>
            </a:r>
            <a:r>
              <a:rPr lang="sv-SE" dirty="0" smtClean="0"/>
              <a:t>tänkt.</a:t>
            </a:r>
          </a:p>
          <a:p>
            <a:pPr lvl="1"/>
            <a:r>
              <a:rPr lang="sv-SE" dirty="0" smtClean="0"/>
              <a:t>Kan </a:t>
            </a:r>
            <a:r>
              <a:rPr lang="sv-SE" dirty="0"/>
              <a:t>du förebygga ska du göra det. I verksamheten finns metoder och verktyg för det förebyggande arbetet. </a:t>
            </a:r>
          </a:p>
          <a:p>
            <a:pPr marL="536575" lvl="1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54" y="70884"/>
            <a:ext cx="1687032" cy="17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</a:p>
          <a:p>
            <a:r>
              <a:rPr lang="sv-SE" dirty="0" smtClean="0"/>
              <a:t>Vad styr patientsäkerhetsarbetet</a:t>
            </a:r>
          </a:p>
          <a:p>
            <a:r>
              <a:rPr lang="sv-SE" dirty="0" smtClean="0"/>
              <a:t>Lite om ansvar och roller</a:t>
            </a:r>
          </a:p>
          <a:p>
            <a:r>
              <a:rPr lang="sv-SE" dirty="0" smtClean="0"/>
              <a:t>Handlingsplan Patientsäkerhet </a:t>
            </a:r>
          </a:p>
          <a:p>
            <a:r>
              <a:rPr lang="sv-SE" dirty="0" smtClean="0"/>
              <a:t>Ledningssystemet för systematiskt patientsäkerhetsarbete</a:t>
            </a:r>
          </a:p>
          <a:p>
            <a:r>
              <a:rPr lang="sv-SE" dirty="0" smtClean="0"/>
              <a:t>Avslut </a:t>
            </a:r>
            <a:r>
              <a:rPr lang="sv-SE" smtClean="0"/>
              <a:t>och examination 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05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Trycksår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Exempel från handlingsplanen 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28" y="218854"/>
            <a:ext cx="2567402" cy="259717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319003" y="2961315"/>
            <a:ext cx="6497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Mål enligt ”</a:t>
            </a:r>
            <a:r>
              <a:rPr lang="sv-SE" dirty="0" smtClean="0">
                <a:hlinkClick r:id="rId4"/>
              </a:rPr>
              <a:t>Handlingsplan Patientsäkerhet</a:t>
            </a:r>
            <a:r>
              <a:rPr lang="sv-SE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Andelen </a:t>
            </a:r>
            <a:r>
              <a:rPr lang="sv-SE" dirty="0"/>
              <a:t>trycksår ska under 2022 minska med minst 5 </a:t>
            </a:r>
            <a:r>
              <a:rPr lang="sv-SE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Andelen </a:t>
            </a:r>
            <a:r>
              <a:rPr lang="sv-SE" dirty="0"/>
              <a:t>sjukhusförvärvade trycksår ska minska med 5 </a:t>
            </a:r>
            <a:r>
              <a:rPr lang="sv-SE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Andelen riskbedömningar av personer med riskfaktorer ska öka med 20 procent jämfört med </a:t>
            </a:r>
            <a:r>
              <a:rPr lang="sv-SE" dirty="0" smtClean="0"/>
              <a:t>tidigare år </a:t>
            </a:r>
            <a:r>
              <a:rPr lang="sv-SE" dirty="0"/>
              <a:t>och minst två förebyggande åtgärder till riskpatienter ska vara insatta och dokumenterade. </a:t>
            </a:r>
          </a:p>
        </p:txBody>
      </p:sp>
    </p:spTree>
    <p:extLst>
      <p:ext uri="{BB962C8B-B14F-4D97-AF65-F5344CB8AC3E}">
        <p14:creationId xmlns:p14="http://schemas.microsoft.com/office/powerpoint/2010/main" val="39438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44749" y="291829"/>
          <a:ext cx="8064230" cy="4202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4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135063" y="355600"/>
          <a:ext cx="6916737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71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12722" y="211570"/>
            <a:ext cx="6788078" cy="834016"/>
          </a:xfrm>
        </p:spPr>
        <p:txBody>
          <a:bodyPr/>
          <a:lstStyle/>
          <a:p>
            <a:r>
              <a:rPr lang="sv-SE" dirty="0" smtClean="0"/>
              <a:t>Om trycksår i patientsäkerhetsberättelsen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244800" y="1314954"/>
            <a:ext cx="8445600" cy="3049084"/>
          </a:xfrm>
        </p:spPr>
        <p:txBody>
          <a:bodyPr/>
          <a:lstStyle/>
          <a:p>
            <a:r>
              <a:rPr lang="sv-SE" b="1" dirty="0"/>
              <a:t>Analys av resultat:</a:t>
            </a:r>
            <a:r>
              <a:rPr lang="sv-SE" dirty="0"/>
              <a:t> Andelen trycksår ligger högt i Norrbotten jämfört med riket. Andel sjukhusförvärvade trycksår stiger vilket även ses i journalgranskningen. Jämfört med övriga regioner är det endast Gotland som har ett sämre resultat vad gäller sjukhusförvärvade trycksår. Trycksår är det näst största vårdskadeområdet i regionen. Män drabbas i större utsträckning vilket även observerats vid tidigare mätningar. Andelen patienter med risk för trycksår är hög i regionen jämfört med andra regioner vilket visar på vikten av tidig riskbedömning och insättande av förebyggande åtgärder. </a:t>
            </a:r>
            <a:r>
              <a:rPr lang="sv-SE" b="1" dirty="0"/>
              <a:t>Åtgärd:</a:t>
            </a:r>
            <a:r>
              <a:rPr lang="sv-SE" dirty="0"/>
              <a:t> Fokus bör ligga på att höja kunskapen om trycksår, bli bättre på att tidigt upptäcka patienter med risk för att utveckla trycksår och att tidigt starta upp med förebyggande åtgärder. </a:t>
            </a:r>
            <a:endParaRPr lang="sv-SE" dirty="0" smtClean="0"/>
          </a:p>
          <a:p>
            <a:r>
              <a:rPr lang="sv-SE" b="1" dirty="0" smtClean="0"/>
              <a:t>Uppföljning </a:t>
            </a:r>
            <a:r>
              <a:rPr lang="sv-SE" b="1" dirty="0"/>
              <a:t>av åtgärd: </a:t>
            </a:r>
            <a:r>
              <a:rPr lang="sv-SE" dirty="0"/>
              <a:t>Trycksårsfrekvens, åtgärder och det förebyggande arbetet följs upp på verksamhetsnivå och diskuteras på arbetsplatsen för att utvärdera om effekt och trycksårsförekomsten minskar. </a:t>
            </a:r>
          </a:p>
        </p:txBody>
      </p:sp>
    </p:spTree>
    <p:extLst>
      <p:ext uri="{BB962C8B-B14F-4D97-AF65-F5344CB8AC3E}">
        <p14:creationId xmlns:p14="http://schemas.microsoft.com/office/powerpoint/2010/main" val="296338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490" y="866032"/>
            <a:ext cx="6168642" cy="3419573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083" y="550568"/>
            <a:ext cx="2486526" cy="35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1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9002" y="1541551"/>
            <a:ext cx="6497905" cy="1011503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Ledningssystem</a:t>
            </a:r>
            <a:br>
              <a:rPr lang="sv-SE" dirty="0" smtClean="0"/>
            </a:br>
            <a:r>
              <a:rPr lang="sv-SE" dirty="0" smtClean="0"/>
              <a:t> för systematiskt patientsäkerhetsarbetet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861501" y="2926080"/>
            <a:ext cx="7398327" cy="751231"/>
          </a:xfrm>
        </p:spPr>
        <p:txBody>
          <a:bodyPr/>
          <a:lstStyle/>
          <a:p>
            <a:r>
              <a:rPr lang="sv-SE" dirty="0"/>
              <a:t>Region Norrbotten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43" y="175826"/>
            <a:ext cx="1871476" cy="1871476"/>
          </a:xfrm>
          <a:prstGeom prst="rect">
            <a:avLst/>
          </a:prstGeom>
        </p:spPr>
      </p:pic>
      <p:pic>
        <p:nvPicPr>
          <p:cNvPr id="6" name="Platshållare för innehåll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3477" cy="25786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97" y="3677311"/>
            <a:ext cx="5347203" cy="133680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49" y="2411495"/>
            <a:ext cx="1780401" cy="17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 bwMode="auto">
          <a:xfrm>
            <a:off x="5729748" y="766916"/>
            <a:ext cx="604684" cy="29496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latshållare för innehåll 13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096910" y="355600"/>
            <a:ext cx="4993043" cy="4008438"/>
          </a:xfrm>
          <a:prstGeom prst="rect">
            <a:avLst/>
          </a:prstGeom>
        </p:spPr>
      </p:pic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877661" cy="1849740"/>
          </a:xfrm>
          <a:prstGeom prst="rect">
            <a:avLst/>
          </a:prstGeom>
        </p:spPr>
        <p:txBody>
          <a:bodyPr/>
          <a:lstStyle/>
          <a:p>
            <a:r>
              <a:rPr lang="sv-SE" sz="1200" dirty="0" smtClean="0">
                <a:hlinkClick r:id="rId5"/>
              </a:rPr>
              <a:t>Regionens ledningssystem för systematiskt patientsäkerhetsarbete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1287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Beskrivning av ledningssystemet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Omfattar och svarar upp mot gällande lagar, föreskrifter och krav.</a:t>
            </a:r>
          </a:p>
          <a:p>
            <a:r>
              <a:rPr lang="sv-SE" dirty="0"/>
              <a:t>Är högsta ledningens verktyg för att planera, leda och följa upp verksamheten på alla nivåer i organisationen. </a:t>
            </a:r>
          </a:p>
          <a:p>
            <a:r>
              <a:rPr lang="sv-SE" dirty="0"/>
              <a:t>Ska identifiera, beskriva och fastställa de processer i verksamheten som behövs för att säkra kvalitet.</a:t>
            </a:r>
          </a:p>
          <a:p>
            <a:r>
              <a:rPr lang="sv-SE" dirty="0"/>
              <a:t>Är organisationsoberoende där rutiner och arbetssätt som behövs för det dagliga arbetet finns enkelt tillgängliga. </a:t>
            </a:r>
          </a:p>
          <a:p>
            <a:r>
              <a:rPr lang="sv-SE" dirty="0"/>
              <a:t>Säkerställer att verksamheten bedrivs effektivt och bidrar till nöjda invånare, patienter och närstående. </a:t>
            </a:r>
          </a:p>
        </p:txBody>
      </p:sp>
    </p:spTree>
    <p:extLst>
      <p:ext uri="{BB962C8B-B14F-4D97-AF65-F5344CB8AC3E}">
        <p14:creationId xmlns:p14="http://schemas.microsoft.com/office/powerpoint/2010/main" val="20015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764172" y="-38926"/>
            <a:ext cx="5978095" cy="834016"/>
          </a:xfrm>
        </p:spPr>
        <p:txBody>
          <a:bodyPr/>
          <a:lstStyle/>
          <a:p>
            <a:r>
              <a:rPr lang="sv-SE" dirty="0" smtClean="0"/>
              <a:t>Styrande anvisningar och rutiner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78259" y="2567062"/>
            <a:ext cx="3171825" cy="1085850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593" y="932254"/>
            <a:ext cx="3152775" cy="17240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854" y="2343819"/>
            <a:ext cx="3334215" cy="103837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27" y="3282334"/>
            <a:ext cx="310558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2625" y="1533774"/>
            <a:ext cx="3557588" cy="2542676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lvl="0" fontAlgn="auto"/>
            <a:r>
              <a:rPr lang="sv-SE" dirty="0"/>
              <a:t>Höja kunskap och kompetens inom patientsäkerhetsområdet genom att i implementera Socialstyrelsens nationella utbildning webb-utbildning ”</a:t>
            </a:r>
            <a:r>
              <a:rPr lang="sv-SE" u="sng" dirty="0">
                <a:hlinkClick r:id="rId4"/>
              </a:rPr>
              <a:t>Säker vård</a:t>
            </a:r>
            <a:r>
              <a:rPr lang="sv-SE" dirty="0"/>
              <a:t>” på chefs- och ledarnivå samt fortsätta införandet i kliniskt basår.</a:t>
            </a:r>
          </a:p>
          <a:p>
            <a:pPr lvl="0" fontAlgn="auto"/>
            <a:r>
              <a:rPr lang="sv-SE" dirty="0"/>
              <a:t>Följa upp och stötta arbetet med </a:t>
            </a:r>
            <a:r>
              <a:rPr lang="sv-SE" dirty="0" smtClean="0"/>
              <a:t>hög öka </a:t>
            </a:r>
            <a:r>
              <a:rPr lang="sv-SE" dirty="0"/>
              <a:t>följsamheten till basala hygien- och klädföreskrifter och höja andelen mätande enheter.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587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74" y="394221"/>
            <a:ext cx="6554115" cy="3915321"/>
          </a:xfrm>
        </p:spPr>
      </p:pic>
      <p:pic>
        <p:nvPicPr>
          <p:cNvPr id="4" name="Platshållare för innehåll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" b="2833"/>
          <a:stretch>
            <a:fillRect/>
          </a:stretch>
        </p:blipFill>
        <p:spPr>
          <a:xfrm>
            <a:off x="0" y="8467"/>
            <a:ext cx="9144000" cy="51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sv-SE" dirty="0"/>
              <a:t>Öka patient- och närstående- medverkan i patientsäkerhetsarbetet med fokus på händelseanalyser</a:t>
            </a:r>
            <a:r>
              <a:rPr lang="sv-S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Handläggningstiden för avvikelser behöver förbättras.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Verksamheten har blivit bättre </a:t>
            </a:r>
            <a:r>
              <a:rPr lang="sv-SE" dirty="0"/>
              <a:t>på att besvara klagomål från patienter och närstående men brister </a:t>
            </a:r>
            <a:r>
              <a:rPr lang="sv-SE" dirty="0" smtClean="0"/>
              <a:t>finns i dokumentationen.   </a:t>
            </a:r>
            <a:endParaRPr lang="sv-SE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sv-SE" dirty="0" smtClean="0"/>
              <a:t>Göra patientsäkerhetsplanen och handlingsplan </a:t>
            </a:r>
            <a:r>
              <a:rPr lang="sv-SE" dirty="0"/>
              <a:t>för </a:t>
            </a:r>
            <a:r>
              <a:rPr lang="sv-SE" dirty="0" smtClean="0"/>
              <a:t>patientsäkerhet känd. 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sv-SE" dirty="0" smtClean="0"/>
              <a:t>Ta </a:t>
            </a:r>
            <a:r>
              <a:rPr lang="sv-SE" dirty="0"/>
              <a:t>hand om resultatet av säkerhetskulturmätning </a:t>
            </a:r>
            <a:r>
              <a:rPr lang="sv-SE" dirty="0" smtClean="0"/>
              <a:t>och andra mätningar för att förbättra.  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sv-SE" dirty="0" smtClean="0"/>
              <a:t>Verka </a:t>
            </a:r>
            <a:r>
              <a:rPr lang="sv-SE" dirty="0"/>
              <a:t>för att utveckla metoder och verktyg i patientsäkerhetsarbetet med fokus på förbättrade uppföljningssystem för att på ett överskådligt sätt kunna visualisera resultat och trender inom både området patientsäkerhet och vårdkvalitet.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20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sv-SE" dirty="0"/>
              <a:t>Förbättra egenkontroll av hygienisk standard och egenkontroll av det systematiska patientsäkerhetsarbetet. 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sv-SE" dirty="0" smtClean="0"/>
              <a:t>Utveckla och underhålla ledningssystemet </a:t>
            </a:r>
            <a:r>
              <a:rPr lang="sv-SE" dirty="0"/>
              <a:t>för systematiskt </a:t>
            </a:r>
            <a:r>
              <a:rPr lang="sv-SE" dirty="0" smtClean="0"/>
              <a:t>patientsäkerhetsarbete.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sv-SE" dirty="0" smtClean="0"/>
              <a:t>Följa </a:t>
            </a:r>
            <a:r>
              <a:rPr lang="sv-SE" dirty="0"/>
              <a:t>upp och förbättra patientsäkerhetsprocesserna med fokus på att minska handläggningstider för lex Maria ärenden och höja kvaliteten på utredningar, avvikelser och klagomålsärenden. 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Det förebyggande arbetet med att identifiera patienter med risk för vårdskador behöver förbättras.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Åtgärder för att förebygga vårdskador behöver öka för riskpatienterna.  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71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78819" y="523081"/>
            <a:ext cx="52292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Utmaningen 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Säkerhet I </a:t>
            </a:r>
          </a:p>
          <a:p>
            <a:r>
              <a:rPr lang="sv-SE" dirty="0" smtClean="0"/>
              <a:t>Från frånvaro </a:t>
            </a:r>
            <a:r>
              <a:rPr lang="sv-SE" dirty="0"/>
              <a:t>av </a:t>
            </a:r>
            <a:r>
              <a:rPr lang="sv-SE" dirty="0" smtClean="0"/>
              <a:t>vårdskada/skydd mot vårdskada.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Säkerhet II</a:t>
            </a:r>
          </a:p>
          <a:p>
            <a:r>
              <a:rPr lang="sv-SE" dirty="0" smtClean="0"/>
              <a:t>Till närvaro </a:t>
            </a:r>
            <a:r>
              <a:rPr lang="sv-SE" dirty="0"/>
              <a:t>av säkerhet</a:t>
            </a:r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94532"/>
            <a:ext cx="2438400" cy="162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95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5063" y="371820"/>
            <a:ext cx="6916737" cy="397599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731383" y="2488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4"/>
              </a:rPr>
              <a:t>My presentations - </a:t>
            </a:r>
            <a:r>
              <a:rPr lang="sv-SE" dirty="0" err="1">
                <a:hlinkClick r:id="rId4"/>
              </a:rPr>
              <a:t>Mentimeter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1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85918" y="355600"/>
            <a:ext cx="6815027" cy="40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6024" y="355600"/>
            <a:ext cx="6714815" cy="40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01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5864" y="835200"/>
            <a:ext cx="6320746" cy="349387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157" y="10389"/>
            <a:ext cx="2724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86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5063" y="950088"/>
            <a:ext cx="6916737" cy="28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0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5681" y="355600"/>
            <a:ext cx="5715501" cy="40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5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0" y="2673"/>
          <a:ext cx="92282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Bildobjekt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0455" y="2744654"/>
            <a:ext cx="1556626" cy="224243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497" y="3009398"/>
            <a:ext cx="16954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6422" y="355600"/>
            <a:ext cx="5114018" cy="40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0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5063" y="399847"/>
            <a:ext cx="6916737" cy="3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0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2722" y="93690"/>
            <a:ext cx="5978095" cy="834016"/>
          </a:xfrm>
        </p:spPr>
        <p:txBody>
          <a:bodyPr/>
          <a:lstStyle/>
          <a:p>
            <a:r>
              <a:rPr lang="sv-SE" dirty="0" smtClean="0"/>
              <a:t>Vad är patientsäkerhet?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Patientsäkerhet definieras som "skydd mot </a:t>
            </a:r>
            <a:r>
              <a:rPr lang="sv-SE" b="1" dirty="0"/>
              <a:t>vårdskada</a:t>
            </a:r>
            <a:r>
              <a:rPr lang="sv-SE" dirty="0"/>
              <a:t>" i </a:t>
            </a:r>
            <a:r>
              <a:rPr lang="sv-SE" u="sng" dirty="0">
                <a:hlinkClick r:id="rId3"/>
              </a:rPr>
              <a:t>patientsäkerhetslagen (2010:659)</a:t>
            </a:r>
            <a:r>
              <a:rPr lang="sv-SE" dirty="0"/>
              <a:t>. Patientsäkerhet handlar alltså om att patienter inte ska skadas i samband med hälso- och sjukvårdande åtgärder. Patienten ska heller inte komma till skada på grund av att vården inte genomför de åtgärder som behövs med hänsyn till patientens tillstånd.</a:t>
            </a:r>
          </a:p>
        </p:txBody>
      </p:sp>
    </p:spTree>
    <p:extLst>
      <p:ext uri="{BB962C8B-B14F-4D97-AF65-F5344CB8AC3E}">
        <p14:creationId xmlns:p14="http://schemas.microsoft.com/office/powerpoint/2010/main" val="36111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en vårdskada?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En </a:t>
            </a:r>
            <a:r>
              <a:rPr lang="sv-SE" dirty="0"/>
              <a:t>vårdskada är "lidande, kroppslig eller psykisk skada eller sjukdom samt dödsfall som hade kunnat </a:t>
            </a:r>
            <a:r>
              <a:rPr lang="sv-SE" b="1" dirty="0"/>
              <a:t>undvikas</a:t>
            </a:r>
            <a:r>
              <a:rPr lang="sv-SE" dirty="0"/>
              <a:t> om adekvata åtgärder hade vidtagits vid patientens kontakt med hälso- och sjukvården".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632" y="2467841"/>
            <a:ext cx="3972273" cy="21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är patientsäkerhet viktigt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>
          <a:xfrm>
            <a:off x="2918952" y="1314954"/>
            <a:ext cx="5978096" cy="304908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Sveriges Kommuner och Regioner vårdskadestudie 2013-2018</a:t>
            </a:r>
          </a:p>
          <a:p>
            <a:r>
              <a:rPr lang="sv-SE" dirty="0" smtClean="0"/>
              <a:t>100 </a:t>
            </a:r>
            <a:r>
              <a:rPr lang="sv-SE" dirty="0"/>
              <a:t>000 patienter per år får </a:t>
            </a:r>
            <a:r>
              <a:rPr lang="sv-SE" dirty="0" err="1" smtClean="0"/>
              <a:t>vårdskador</a:t>
            </a:r>
            <a:r>
              <a:rPr lang="sv-SE" dirty="0" smtClean="0"/>
              <a:t> av </a:t>
            </a:r>
            <a:r>
              <a:rPr lang="sv-SE" dirty="0"/>
              <a:t>varierande grad och för 50 000 patienter innebär det en förlängd sjukhusvistelse. </a:t>
            </a:r>
          </a:p>
          <a:p>
            <a:r>
              <a:rPr lang="sv-SE" dirty="0" smtClean="0"/>
              <a:t>2 000 </a:t>
            </a:r>
            <a:r>
              <a:rPr lang="sv-SE" dirty="0"/>
              <a:t>patienter får bestående men och </a:t>
            </a:r>
          </a:p>
          <a:p>
            <a:r>
              <a:rPr lang="sv-SE" dirty="0" smtClean="0"/>
              <a:t>vid </a:t>
            </a:r>
            <a:r>
              <a:rPr lang="sv-SE" dirty="0"/>
              <a:t>ungefär </a:t>
            </a:r>
            <a:r>
              <a:rPr lang="sv-SE" dirty="0" smtClean="0"/>
              <a:t>1 200 </a:t>
            </a:r>
            <a:r>
              <a:rPr lang="sv-SE" dirty="0"/>
              <a:t>dödsfall bedöms </a:t>
            </a:r>
            <a:r>
              <a:rPr lang="sv-SE" dirty="0" err="1" smtClean="0"/>
              <a:t>vårdskadan</a:t>
            </a:r>
            <a:r>
              <a:rPr lang="sv-SE" dirty="0" smtClean="0"/>
              <a:t> ha </a:t>
            </a:r>
            <a:r>
              <a:rPr lang="sv-SE" dirty="0"/>
              <a:t>varit en bidragande orsak till att patienten avled.</a:t>
            </a:r>
          </a:p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81" y="1389053"/>
            <a:ext cx="1920762" cy="28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Lagar och föreskrifter som styr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1"/>
          <a:ext cx="6335056" cy="215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310420" y="522121"/>
          <a:ext cx="6495738" cy="392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728184" y="60456"/>
            <a:ext cx="473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Ansvar</a:t>
            </a:r>
          </a:p>
        </p:txBody>
      </p:sp>
    </p:spTree>
    <p:extLst>
      <p:ext uri="{BB962C8B-B14F-4D97-AF65-F5344CB8AC3E}">
        <p14:creationId xmlns:p14="http://schemas.microsoft.com/office/powerpoint/2010/main" val="26398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 xsi:nil="true"/>
    <NLLModifiedBy xmlns="http://schemas.microsoft.com/sharepoint/v3">Johanna Widgren</NLLModifiedBy>
    <NLLDocumentIDValue xmlns="http://schemas.microsoft.com/sharepoint/v3">ARBGRP751-1577726852-136</NLLDocumentIDValue>
    <NLLInformationclass xmlns="http://schemas.microsoft.com/sharepoint/v3">Publik</NLLInformationclass>
    <AnsvarigQuickpart xmlns="http://schemas.microsoft.com/sharepoint/v3">Johanna Widgren</AnsvarigQuickpart>
    <NLLPublished xmlns="http://schemas.microsoft.com/sharepoint/v3" xsi:nil="true"/>
    <NLLStakeholderTaxHTField0 xmlns="http://schemas.microsoft.com/sharepoint/v3">
      <Terms xmlns="http://schemas.microsoft.com/office/infopath/2007/PartnerControls"/>
    </NLLStakeholderTaxHTField0>
    <NLLInformationCollectionTaxHTField0 xmlns="http://schemas.microsoft.com/sharepoint/v3">
      <Terms xmlns="http://schemas.microsoft.com/office/infopath/2007/PartnerControls"/>
    </NLLInformationCollectionTaxHTField0>
    <NLLThinningTime xmlns="http://schemas.microsoft.com/sharepoint/v3">2026-04-25T22:00:00+00:00</NLLThinningTime>
    <NLLPublishDateQuickpart xmlns="http://schemas.microsoft.com/sharepoint/v3">2023-04-26</NLLPublishDateQuickpart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Utbildning förtroendevalda</TermName>
          <TermId xmlns="http://schemas.microsoft.com/office/infopath/2007/PartnerControls">d5a26273-7617-43ab-a87e-bcd814501755</TermId>
        </TermInfo>
      </Terms>
    </NLLProducerPlaceTaxHTField0>
    <NLLEstablishedByQuickpart xmlns="http://schemas.microsoft.com/sharepoint/v3">Johanna Widgren</NLLEstablishedByQuickpart>
    <NLLPublishDate xmlns="http://schemas.microsoft.com/sharepoint/v3">2023-04-25T22:00:00+00:00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1.0</NLLVersion>
    <NLLEstablishedBy xmlns="http://schemas.microsoft.com/sharepoint/v3">
      <UserInfo>
        <DisplayName>Johanna Widgren</DisplayName>
        <AccountId>1564</AccountId>
        <AccountType/>
      </UserInfo>
    </NLLEstablishedBy>
    <NLLLockWorkflows xmlns="http://schemas.microsoft.com/sharepoint/v3">false</NLLLockWorkflows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2023</TermName>
          <TermId xmlns="http://schemas.microsoft.com/office/infopath/2007/PartnerControls">62465650-aada-403d-9485-0b35e331e001</TermId>
        </TermInfo>
        <TermInfo xmlns="http://schemas.microsoft.com/office/infopath/2007/PartnerControls">
          <TermName xmlns="http://schemas.microsoft.com/office/infopath/2007/PartnerControls">Utbildning förtroendevalda</TermName>
          <TermId xmlns="http://schemas.microsoft.com/office/infopath/2007/PartnerControls">d5a26273-7617-43ab-a87e-bcd814501755</TermId>
        </TermInfo>
      </Terms>
    </TaxKeywordTaxHTField>
    <_dlc_DocId xmlns="c7918ce9-5289-4a18-805d-4141408e948c">ARBGRP751-1577726852-136</_dlc_DocId>
    <_dlc_DocIdUrl xmlns="c7918ce9-5289-4a18-805d-4141408e948c">
      <Url>http://spportal.extvis.local/process/administrativ/_layouts/15/DocIdRedir.aspx?ID=ARBGRP751-1577726852-136</Url>
      <Description>ARBGRP751-1577726852-136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2026-05-25T22:00:00+00:00</_dlc_ExpireDate>
    <VISResponsible xmlns="e1dec489-f745-4ed5-9c00-958a11aea6df">
      <UserInfo>
        <DisplayName>Johanna Widgren</DisplayName>
        <AccountId>1564</AccountId>
        <AccountType/>
      </UserInfo>
    </VISResponsible>
    <VIS_DocumentId xmlns="e1dec489-f745-4ed5-9c00-958a11aea6df">
      <Url>https://samarbeta.nll.se/producentplats/utbildningfortroendevalda/_layouts/15/DocIdRedir.aspx?ID=ARBGRP751-1577726852-136</Url>
      <Description>ARBGRP751-1577726852-136</Description>
    </VIS_DocumentId>
    <DocumentStatus xmlns="e1dec489-f745-4ed5-9c00-958a11aea6df">
      <Url>https://samarbeta.nll.se/producentplats/utbildningfortroendevalda/_layouts/15/wrkstat.aspx?List=e174db17-060a-40d8-8f9c-85be6e684895&amp;WorkflowInstanceName=bd7370f6-3115-41db-8990-fa37573be911</Url>
      <Description>Publicerad</Description>
    </DocumentStatus>
    <_dlc_Exempt xmlns="http://schemas.microsoft.com/sharepoint/v3">false</_dlc_Exempt>
  </documentManagement>
</p:properties>
</file>

<file path=customXml/item3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0d2ea5254435ce449ba4345849b71f0b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393aa15b8445c5d57fbc4a5f98ab5b74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D9AFEC-05D4-4CE8-84B6-73E68E7E9DC6}"/>
</file>

<file path=customXml/itemProps2.xml><?xml version="1.0" encoding="utf-8"?>
<ds:datastoreItem xmlns:ds="http://schemas.openxmlformats.org/officeDocument/2006/customXml" ds:itemID="{13EEB631-19F9-4FF6-B700-AC887A251A13}">
  <ds:schemaRefs>
    <ds:schemaRef ds:uri="7bd931ec-107f-48bd-b5e0-541d16451d6f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0FFA45-0553-4698-B7BC-6E9E9E071C59}"/>
</file>

<file path=customXml/itemProps4.xml><?xml version="1.0" encoding="utf-8"?>
<ds:datastoreItem xmlns:ds="http://schemas.openxmlformats.org/officeDocument/2006/customXml" ds:itemID="{49F3CF8A-1D5B-4FE1-BB68-8C19715643AB}"/>
</file>

<file path=customXml/itemProps5.xml><?xml version="1.0" encoding="utf-8"?>
<ds:datastoreItem xmlns:ds="http://schemas.openxmlformats.org/officeDocument/2006/customXml" ds:itemID="{5F1D2BCD-17BD-4E28-AC39-569C26D977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1340</Words>
  <Application>Microsoft Office PowerPoint</Application>
  <PresentationFormat>Bildspel på skärmen (16:9)</PresentationFormat>
  <Paragraphs>210</Paragraphs>
  <Slides>41</Slides>
  <Notes>39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Region Norrbotten_vit</vt:lpstr>
      <vt:lpstr>Patientsäkerhet i Region Norrbotten</vt:lpstr>
      <vt:lpstr>Innehåll </vt:lpstr>
      <vt:lpstr>PowerPoint-presentation</vt:lpstr>
      <vt:lpstr>PowerPoint-presentation</vt:lpstr>
      <vt:lpstr>Vad är patientsäkerhet?</vt:lpstr>
      <vt:lpstr>Vad är en vårdskada?</vt:lpstr>
      <vt:lpstr>Varför är patientsäkerhet viktigt</vt:lpstr>
      <vt:lpstr>Lagar och föreskrifter som styr</vt:lpstr>
      <vt:lpstr>PowerPoint-presentation</vt:lpstr>
      <vt:lpstr>PowerPoint-presentation</vt:lpstr>
      <vt:lpstr>PowerPoint-presentation</vt:lpstr>
      <vt:lpstr>Handlingsplan Patientsäkerhet 2022-2023</vt:lpstr>
      <vt:lpstr>Bakgrund och behov</vt:lpstr>
      <vt:lpstr>Handlingsplanens innehåll och uppbyggnad</vt:lpstr>
      <vt:lpstr>Handlingsplanens fem fokusområden</vt:lpstr>
      <vt:lpstr>Fem prioriterade fokusområden</vt:lpstr>
      <vt:lpstr>Fem prioriterade fokusområden</vt:lpstr>
      <vt:lpstr>Fem prioriterade fokusområden</vt:lpstr>
      <vt:lpstr>PowerPoint-presentation</vt:lpstr>
      <vt:lpstr>Trycksår </vt:lpstr>
      <vt:lpstr>PowerPoint-presentation</vt:lpstr>
      <vt:lpstr>PowerPoint-presentation</vt:lpstr>
      <vt:lpstr>Om trycksår i patientsäkerhetsberättelsen</vt:lpstr>
      <vt:lpstr>PowerPoint-presentation</vt:lpstr>
      <vt:lpstr> Ledningssystem  för systematiskt patientsäkerhetsarbetet</vt:lpstr>
      <vt:lpstr>Regionens ledningssystem för systematiskt patientsäkerhetsarbete</vt:lpstr>
      <vt:lpstr>Beskrivning av ledningssystemet</vt:lpstr>
      <vt:lpstr>Styrande anvisningar och rutiner</vt:lpstr>
      <vt:lpstr>PowerPoint-presentation</vt:lpstr>
      <vt:lpstr>PowerPoint-presentation</vt:lpstr>
      <vt:lpstr>PowerPoint-presentation</vt:lpstr>
      <vt:lpstr>PowerPoint-presentation</vt:lpstr>
      <vt:lpstr>Utmaningen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Patientsäkerhet för Fullmäktige 2023</dc:title>
  <dc:creator>Birgitta Boqvist</dc:creator>
  <cp:keywords>2023; Utbildning förtroendevalda</cp:keywords>
  <cp:lastModifiedBy>Birgitta Boqvist</cp:lastModifiedBy>
  <cp:revision>32</cp:revision>
  <cp:lastPrinted>2023-04-26T07:36:31Z</cp:lastPrinted>
  <dcterms:created xsi:type="dcterms:W3CDTF">2017-03-16T14:21:56Z</dcterms:created>
  <dcterms:modified xsi:type="dcterms:W3CDTF">2023-04-26T07:44:17Z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LLProducerPlace">
    <vt:lpwstr>7898;#Utbildning förtroendevalda|d5a26273-7617-43ab-a87e-bcd814501755</vt:lpwstr>
  </property>
  <property fmtid="{D5CDD505-2E9C-101B-9397-08002B2CF9AE}" pid="3" name="TaxKeyword">
    <vt:lpwstr>9674;#2023|62465650-aada-403d-9485-0b35e331e001;#11125;#Utbildning förtroendevalda|d5a26273-7617-43ab-a87e-bcd814501755</vt:lpwstr>
  </property>
  <property fmtid="{D5CDD505-2E9C-101B-9397-08002B2CF9AE}" pid="4" name="CareActionCodeSurgical">
    <vt:lpwstr/>
  </property>
  <property fmtid="{D5CDD505-2E9C-101B-9397-08002B2CF9AE}" pid="5" name="NLLInformationCollection">
    <vt:lpwstr/>
  </property>
  <property fmtid="{D5CDD505-2E9C-101B-9397-08002B2CF9AE}" pid="6" name="NLLStakeholder">
    <vt:lpwstr/>
  </property>
  <property fmtid="{D5CDD505-2E9C-101B-9397-08002B2CF9AE}" pid="7" name="PsychiatricCodeTaxHTField0">
    <vt:lpwstr/>
  </property>
  <property fmtid="{D5CDD505-2E9C-101B-9397-08002B2CF9AE}" pid="8" name="TLVCodeDiagnosisTaxHTField0">
    <vt:lpwstr/>
  </property>
  <property fmtid="{D5CDD505-2E9C-101B-9397-08002B2CF9AE}" pid="9" name="ContentTypeId">
    <vt:lpwstr>0x010100D7963E0E5B7A40E5AEA07389401D709F007B1238BBD93543428C20870054E92DBF0100907CEEA6569A954C976B7824CE75F91F</vt:lpwstr>
  </property>
  <property fmtid="{D5CDD505-2E9C-101B-9397-08002B2CF9AE}" pid="10" name="SpecialtyTaxHTField0">
    <vt:lpwstr/>
  </property>
  <property fmtid="{D5CDD505-2E9C-101B-9397-08002B2CF9AE}" pid="11" name="NLLMeetingType">
    <vt:lpwstr/>
  </property>
  <property fmtid="{D5CDD505-2E9C-101B-9397-08002B2CF9AE}" pid="12" name="CareActionCodeNonSurgical">
    <vt:lpwstr/>
  </property>
  <property fmtid="{D5CDD505-2E9C-101B-9397-08002B2CF9AE}" pid="13" name="CompulsoryActionTaxHTField0">
    <vt:lpwstr/>
  </property>
  <property fmtid="{D5CDD505-2E9C-101B-9397-08002B2CF9AE}" pid="14" name="NLLMtptCode">
    <vt:lpwstr/>
  </property>
  <property fmtid="{D5CDD505-2E9C-101B-9397-08002B2CF9AE}" pid="15" name="Specialty">
    <vt:lpwstr/>
  </property>
  <property fmtid="{D5CDD505-2E9C-101B-9397-08002B2CF9AE}" pid="16" name="ICD10Code">
    <vt:lpwstr/>
  </property>
  <property fmtid="{D5CDD505-2E9C-101B-9397-08002B2CF9AE}" pid="17" name="AnalysisNameTaxHTField0">
    <vt:lpwstr/>
  </property>
  <property fmtid="{D5CDD505-2E9C-101B-9397-08002B2CF9AE}" pid="18" name="NLLMeetingTypeTaxHTField0">
    <vt:lpwstr/>
  </property>
  <property fmtid="{D5CDD505-2E9C-101B-9397-08002B2CF9AE}" pid="19" name="CareActionCodeSurgicalTaxHTField0">
    <vt:lpwstr/>
  </property>
  <property fmtid="{D5CDD505-2E9C-101B-9397-08002B2CF9AE}" pid="20" name="PharmaceuticalCodeTaxHTField0">
    <vt:lpwstr/>
  </property>
  <property fmtid="{D5CDD505-2E9C-101B-9397-08002B2CF9AE}" pid="21" name="NLLDecisionLevelManagedTaxHTField0">
    <vt:lpwstr/>
  </property>
  <property fmtid="{D5CDD505-2E9C-101B-9397-08002B2CF9AE}" pid="22" name="NLLDecisionLevelManaged">
    <vt:lpwstr/>
  </property>
  <property fmtid="{D5CDD505-2E9C-101B-9397-08002B2CF9AE}" pid="23" name="ICD10CodeTaxHTField0">
    <vt:lpwstr/>
  </property>
  <property fmtid="{D5CDD505-2E9C-101B-9397-08002B2CF9AE}" pid="24" name="CompulsoryAction">
    <vt:lpwstr/>
  </property>
  <property fmtid="{D5CDD505-2E9C-101B-9397-08002B2CF9AE}" pid="25" name="RadiologicalCode">
    <vt:lpwstr/>
  </property>
  <property fmtid="{D5CDD505-2E9C-101B-9397-08002B2CF9AE}" pid="26" name="TLVCodeAction">
    <vt:lpwstr/>
  </property>
  <property fmtid="{D5CDD505-2E9C-101B-9397-08002B2CF9AE}" pid="27" name="prdProcess">
    <vt:lpwstr/>
  </property>
  <property fmtid="{D5CDD505-2E9C-101B-9397-08002B2CF9AE}" pid="28" name="References">
    <vt:lpwstr/>
  </property>
  <property fmtid="{D5CDD505-2E9C-101B-9397-08002B2CF9AE}" pid="29" name="TLVCodeDiagnosis">
    <vt:lpwstr/>
  </property>
  <property fmtid="{D5CDD505-2E9C-101B-9397-08002B2CF9AE}" pid="30" name="PharmaceuticalCode">
    <vt:lpwstr/>
  </property>
  <property fmtid="{D5CDD505-2E9C-101B-9397-08002B2CF9AE}" pid="31" name="ReferencesTaxHTField0">
    <vt:lpwstr/>
  </property>
  <property fmtid="{D5CDD505-2E9C-101B-9397-08002B2CF9AE}" pid="32" name="TLVCodeActionTaxHTField0">
    <vt:lpwstr/>
  </property>
  <property fmtid="{D5CDD505-2E9C-101B-9397-08002B2CF9AE}" pid="33" name="NLLProjectTypeTaxHTField0">
    <vt:lpwstr/>
  </property>
  <property fmtid="{D5CDD505-2E9C-101B-9397-08002B2CF9AE}" pid="34" name="PsychiatricCode">
    <vt:lpwstr/>
  </property>
  <property fmtid="{D5CDD505-2E9C-101B-9397-08002B2CF9AE}" pid="35" name="RadiologicalCodeTaxHTField0">
    <vt:lpwstr/>
  </property>
  <property fmtid="{D5CDD505-2E9C-101B-9397-08002B2CF9AE}" pid="36" name="NLLDocumentType">
    <vt:lpwstr>1021;#Presentation|981e6eac-a633-4de2-91a2-d5e48e1c0d00</vt:lpwstr>
  </property>
  <property fmtid="{D5CDD505-2E9C-101B-9397-08002B2CF9AE}" pid="37" name="NLLProjectType">
    <vt:lpwstr/>
  </property>
  <property fmtid="{D5CDD505-2E9C-101B-9397-08002B2CF9AE}" pid="38" name="AnalysisName">
    <vt:lpwstr/>
  </property>
  <property fmtid="{D5CDD505-2E9C-101B-9397-08002B2CF9AE}" pid="39" name="NLLMtptCodeTaxHTField0">
    <vt:lpwstr/>
  </property>
  <property fmtid="{D5CDD505-2E9C-101B-9397-08002B2CF9AE}" pid="40" name="CareActionCodeNonSurgicalTaxHTField0">
    <vt:lpwstr/>
  </property>
  <property fmtid="{D5CDD505-2E9C-101B-9397-08002B2CF9AE}" pid="41" name="NLLApprovedByQuickPart">
    <vt:lpwstr/>
  </property>
  <property fmtid="{D5CDD505-2E9C-101B-9397-08002B2CF9AE}" pid="42" name="NLLProjectDescription">
    <vt:lpwstr/>
  </property>
  <property fmtid="{D5CDD505-2E9C-101B-9397-08002B2CF9AE}" pid="43" name="NPUCode">
    <vt:lpwstr/>
  </property>
  <property fmtid="{D5CDD505-2E9C-101B-9397-08002B2CF9AE}" pid="44" name="NLLClosureDate">
    <vt:lpwstr/>
  </property>
  <property fmtid="{D5CDD505-2E9C-101B-9397-08002B2CF9AE}" pid="45" name="NLLProducerplaceID">
    <vt:lpwstr/>
  </property>
  <property fmtid="{D5CDD505-2E9C-101B-9397-08002B2CF9AE}" pid="46" name="NLLPublishedTemplate">
    <vt:lpwstr/>
  </property>
  <property fmtid="{D5CDD505-2E9C-101B-9397-08002B2CF9AE}" pid="47" name="NLLWFComment">
    <vt:lpwstr/>
  </property>
  <property fmtid="{D5CDD505-2E9C-101B-9397-08002B2CF9AE}" pid="48" name="NLLPTCName">
    <vt:lpwstr/>
  </property>
  <property fmtid="{D5CDD505-2E9C-101B-9397-08002B2CF9AE}" pid="49" name="NLLProjectUrl">
    <vt:lpwstr/>
  </property>
  <property fmtid="{D5CDD505-2E9C-101B-9397-08002B2CF9AE}" pid="50" name="NLLProjectStatus">
    <vt:lpwstr/>
  </property>
  <property fmtid="{D5CDD505-2E9C-101B-9397-08002B2CF9AE}" pid="51" name="NLLSteeringGroup">
    <vt:lpwstr/>
  </property>
  <property fmtid="{D5CDD505-2E9C-101B-9397-08002B2CF9AE}" pid="52" name="NLLTemplateStatus">
    <vt:lpwstr/>
  </property>
  <property fmtid="{D5CDD505-2E9C-101B-9397-08002B2CF9AE}" pid="53" name="NLLProjectLeader">
    <vt:lpwstr/>
  </property>
  <property fmtid="{D5CDD505-2E9C-101B-9397-08002B2CF9AE}" pid="55" name="NLLDefaultTemplate">
    <vt:lpwstr/>
  </property>
  <property fmtid="{D5CDD505-2E9C-101B-9397-08002B2CF9AE}" pid="56" name="NLLApprovedBy">
    <vt:lpwstr/>
  </property>
  <property fmtid="{D5CDD505-2E9C-101B-9397-08002B2CF9AE}" pid="57" name="NLLProjectVisitor">
    <vt:lpwstr/>
  </property>
  <property fmtid="{D5CDD505-2E9C-101B-9397-08002B2CF9AE}" pid="58" name="NLLProjectDivisionTaxHTField0">
    <vt:lpwstr/>
  </property>
  <property fmtid="{D5CDD505-2E9C-101B-9397-08002B2CF9AE}" pid="59" name="NLLProjectOwner">
    <vt:lpwstr/>
  </property>
  <property fmtid="{D5CDD505-2E9C-101B-9397-08002B2CF9AE}" pid="60" name="NPUCodeTaxHTField0">
    <vt:lpwstr/>
  </property>
  <property fmtid="{D5CDD505-2E9C-101B-9397-08002B2CF9AE}" pid="61" name="NLLTemplateFolderDescription">
    <vt:lpwstr/>
  </property>
  <property fmtid="{D5CDD505-2E9C-101B-9397-08002B2CF9AE}" pid="62" name="NLLProjectOrderStatus">
    <vt:lpwstr/>
  </property>
  <property fmtid="{D5CDD505-2E9C-101B-9397-08002B2CF9AE}" pid="63" name="NLLReferenceGroup">
    <vt:lpwstr/>
  </property>
  <property fmtid="{D5CDD505-2E9C-101B-9397-08002B2CF9AE}" pid="64" name="NLLInitiationDate">
    <vt:lpwstr/>
  </property>
  <property fmtid="{D5CDD505-2E9C-101B-9397-08002B2CF9AE}" pid="66" name="NLLProjectNr">
    <vt:lpwstr/>
  </property>
  <property fmtid="{D5CDD505-2E9C-101B-9397-08002B2CF9AE}" pid="67" name="NLLWindingUpDate">
    <vt:lpwstr/>
  </property>
  <property fmtid="{D5CDD505-2E9C-101B-9397-08002B2CF9AE}" pid="68" name="NLLPTCProcessTeam">
    <vt:lpwstr/>
  </property>
  <property fmtid="{D5CDD505-2E9C-101B-9397-08002B2CF9AE}" pid="69" name="NLLImplementationDate">
    <vt:lpwstr/>
  </property>
  <property fmtid="{D5CDD505-2E9C-101B-9397-08002B2CF9AE}" pid="70" name="NLLProjectDivision">
    <vt:lpwstr/>
  </property>
  <property fmtid="{D5CDD505-2E9C-101B-9397-08002B2CF9AE}" pid="71" name="NLLLatestProjectTrackingDate">
    <vt:lpwstr/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NLLProjectLeaderDiv">
    <vt:lpwstr/>
  </property>
  <property fmtid="{D5CDD505-2E9C-101B-9397-08002B2CF9AE}" pid="77" name="NLLProjectName">
    <vt:lpwstr/>
  </property>
  <property fmtid="{D5CDD505-2E9C-101B-9397-08002B2CF9AE}" pid="78" name="_dlc_policyId">
    <vt:lpwstr>0x010100D7963E0E5B7A40E5AEA07389401D709F007B1238BBD93543428C20870054E92DBF|1214505165</vt:lpwstr>
  </property>
  <property fmtid="{D5CDD505-2E9C-101B-9397-08002B2CF9AE}" pid="7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0" name="_dlc_DocIdItemGuid">
    <vt:lpwstr>a5949334-f409-4557-a832-f24e519ee6f6</vt:lpwstr>
  </property>
  <property fmtid="{D5CDD505-2E9C-101B-9397-08002B2CF9AE}" pid="83" name="TaxCatchAll">
    <vt:lpwstr>1021;#Presentation|981e6eac-a633-4de2-91a2-d5e48e1c0d00;#7898;#Utbildning förtroendevalda|d5a26273-7617-43ab-a87e-bcd814501755;#11125;#Utbildning förtroendevalda;#9674;#2023</vt:lpwstr>
  </property>
  <property fmtid="{D5CDD505-2E9C-101B-9397-08002B2CF9AE}" pid="85" name="_dlc_ItemStageId">
    <vt:lpwstr/>
  </property>
  <property fmtid="{D5CDD505-2E9C-101B-9397-08002B2CF9AE}" pid="87" name="Order">
    <vt:r8>2537500</vt:r8>
  </property>
  <property fmtid="{D5CDD505-2E9C-101B-9397-08002B2CF9AE}" pid="88" name="xd_ProgID">
    <vt:lpwstr/>
  </property>
  <property fmtid="{D5CDD505-2E9C-101B-9397-08002B2CF9AE}" pid="89" name="_SourceUrl">
    <vt:lpwstr/>
  </property>
  <property fmtid="{D5CDD505-2E9C-101B-9397-08002B2CF9AE}" pid="90" name="_SharedFileIndex">
    <vt:lpwstr/>
  </property>
  <property fmtid="{D5CDD505-2E9C-101B-9397-08002B2CF9AE}" pid="91" name="TemplateUrl">
    <vt:lpwstr/>
  </property>
  <property fmtid="{D5CDD505-2E9C-101B-9397-08002B2CF9AE}" pid="93" name="NLLDecisionLevelGoverning">
    <vt:lpwstr/>
  </property>
  <property fmtid="{D5CDD505-2E9C-101B-9397-08002B2CF9AE}" pid="94" name="NLLFactOwner">
    <vt:lpwstr/>
  </property>
  <property fmtid="{D5CDD505-2E9C-101B-9397-08002B2CF9AE}" pid="95" name="NLLFactOwnerText">
    <vt:lpwstr/>
  </property>
  <property fmtid="{D5CDD505-2E9C-101B-9397-08002B2CF9AE}" pid="96" name="xd_Signature">
    <vt:bool>false</vt:bool>
  </property>
  <property fmtid="{D5CDD505-2E9C-101B-9397-08002B2CF9AE}" pid="97" name="NLLDecisionLevel">
    <vt:lpwstr/>
  </property>
  <property fmtid="{D5CDD505-2E9C-101B-9397-08002B2CF9AE}" pid="98" name="NLLPTCProcessLeader">
    <vt:lpwstr/>
  </property>
  <property fmtid="{D5CDD505-2E9C-101B-9397-08002B2CF9AE}" pid="100" name="NLLPTCVISEditor">
    <vt:lpwstr/>
  </property>
</Properties>
</file>